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4"/>
  </p:notesMasterIdLst>
  <p:sldIdLst>
    <p:sldId id="256" r:id="rId2"/>
    <p:sldId id="422" r:id="rId3"/>
    <p:sldId id="410" r:id="rId4"/>
    <p:sldId id="423" r:id="rId5"/>
    <p:sldId id="409" r:id="rId6"/>
    <p:sldId id="394" r:id="rId7"/>
    <p:sldId id="385" r:id="rId8"/>
    <p:sldId id="387" r:id="rId9"/>
    <p:sldId id="393" r:id="rId10"/>
    <p:sldId id="417" r:id="rId11"/>
    <p:sldId id="273" r:id="rId12"/>
    <p:sldId id="425" r:id="rId13"/>
    <p:sldId id="427" r:id="rId14"/>
    <p:sldId id="424" r:id="rId15"/>
    <p:sldId id="426" r:id="rId16"/>
    <p:sldId id="376" r:id="rId17"/>
    <p:sldId id="377" r:id="rId18"/>
    <p:sldId id="378" r:id="rId19"/>
    <p:sldId id="320" r:id="rId20"/>
    <p:sldId id="325" r:id="rId21"/>
    <p:sldId id="327" r:id="rId22"/>
    <p:sldId id="326" r:id="rId23"/>
    <p:sldId id="328" r:id="rId24"/>
    <p:sldId id="428" r:id="rId25"/>
    <p:sldId id="433" r:id="rId26"/>
    <p:sldId id="432" r:id="rId27"/>
    <p:sldId id="444" r:id="rId28"/>
    <p:sldId id="404" r:id="rId29"/>
    <p:sldId id="435" r:id="rId30"/>
    <p:sldId id="436" r:id="rId31"/>
    <p:sldId id="437" r:id="rId32"/>
    <p:sldId id="438" r:id="rId33"/>
    <p:sldId id="439" r:id="rId34"/>
    <p:sldId id="441" r:id="rId35"/>
    <p:sldId id="443" r:id="rId36"/>
    <p:sldId id="446" r:id="rId37"/>
    <p:sldId id="442" r:id="rId38"/>
    <p:sldId id="440" r:id="rId39"/>
    <p:sldId id="421" r:id="rId40"/>
    <p:sldId id="367" r:id="rId41"/>
    <p:sldId id="368" r:id="rId42"/>
    <p:sldId id="369" r:id="rId43"/>
    <p:sldId id="418" r:id="rId44"/>
    <p:sldId id="419" r:id="rId45"/>
    <p:sldId id="370" r:id="rId46"/>
    <p:sldId id="372" r:id="rId47"/>
    <p:sldId id="420" r:id="rId48"/>
    <p:sldId id="403" r:id="rId49"/>
    <p:sldId id="402" r:id="rId50"/>
    <p:sldId id="430" r:id="rId51"/>
    <p:sldId id="431" r:id="rId52"/>
    <p:sldId id="445" r:id="rId5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0000CC"/>
    <a:srgbClr val="FDAC35"/>
    <a:srgbClr val="FF6600"/>
    <a:srgbClr val="006600"/>
    <a:srgbClr val="009900"/>
    <a:srgbClr val="CC00FF"/>
    <a:srgbClr val="000099"/>
    <a:srgbClr val="CF7F3D"/>
    <a:srgbClr val="33CC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740" autoAdjust="0"/>
    <p:restoredTop sz="93143" autoAdjust="0"/>
  </p:normalViewPr>
  <p:slideViewPr>
    <p:cSldViewPr>
      <p:cViewPr varScale="1">
        <p:scale>
          <a:sx n="68" d="100"/>
          <a:sy n="68" d="100"/>
        </p:scale>
        <p:origin x="-1806" y="-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83269F-9E4F-414A-90A5-CFE999613A79}" type="datetimeFigureOut">
              <a:rPr lang="en-US" smtClean="0"/>
              <a:t>12/1/2015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82CCB2-A25B-411E-9064-98A497EFBD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2508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1FA809-B33A-4709-B5EA-41E98BF6BF3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865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92C6-D91B-40AB-91F3-714AC5EE2CB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4056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92C6-D91B-40AB-91F3-714AC5EE2CB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4056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92C6-D91B-40AB-91F3-714AC5EE2CB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4056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92C6-D91B-40AB-91F3-714AC5EE2CB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4056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82CCB2-A25B-411E-9064-98A497EFBD32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716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D767FD-C1BB-47A9-BD5F-11BB5B9B22C4}" type="datetime1">
              <a:rPr lang="en-US" smtClean="0"/>
              <a:t>12/1/2015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86245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26E4A-6640-4CF4-8C1E-E9A7FBEEDEB2}" type="datetime1">
              <a:rPr lang="en-US" smtClean="0"/>
              <a:t>12/1/2015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1731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A5D79-A7B3-4EB8-819B-6CDE79F67B49}" type="datetime1">
              <a:rPr lang="en-US" smtClean="0"/>
              <a:t>12/1/2015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7519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0CABE0-3FDC-4865-88CF-7BB8950A2DF2}" type="datetime1">
              <a:rPr lang="en-US" smtClean="0"/>
              <a:t>12/1/2015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1806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F0BAC-0DD6-44F4-A0B6-D2B735622BC7}" type="datetime1">
              <a:rPr lang="en-US" smtClean="0"/>
              <a:t>12/1/2015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4713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95251-08F9-47A7-9CC7-DE38ED01B92D}" type="datetime1">
              <a:rPr lang="en-US" smtClean="0"/>
              <a:t>12/1/2015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5716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6BCBE-7A57-47B8-9B83-A106C7C18F84}" type="datetime1">
              <a:rPr lang="en-US" smtClean="0"/>
              <a:t>12/1/2015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5132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ACAB4-6FEA-4D84-BA0B-9874F870DAFB}" type="datetime1">
              <a:rPr lang="en-US" smtClean="0"/>
              <a:t>12/1/2015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3049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B18EF-04FA-4B40-BE36-DC4A5E5A3DB1}" type="datetime1">
              <a:rPr lang="en-US" smtClean="0"/>
              <a:t>12/1/2015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0720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5B873-2FC8-4157-A967-262D66CA620C}" type="datetime1">
              <a:rPr lang="en-US" smtClean="0"/>
              <a:t>12/1/2015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2683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41810-1A99-48F0-95BE-F7EE2D6240F3}" type="datetime1">
              <a:rPr lang="en-US" smtClean="0"/>
              <a:t>12/1/2015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2263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7B7841-6BAE-4825-90A3-46357141B611}" type="datetime1">
              <a:rPr lang="en-US" smtClean="0"/>
              <a:t>12/1/2015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B1EE22-C4C2-482C-B3A9-AFE3A9744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8986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gif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tiff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jpe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0.png"/><Relationship Id="rId4" Type="http://schemas.openxmlformats.org/officeDocument/2006/relationships/image" Target="../media/image10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" y="739775"/>
            <a:ext cx="8839200" cy="2536825"/>
          </a:xfrm>
        </p:spPr>
        <p:txBody>
          <a:bodyPr>
            <a:normAutofit/>
          </a:bodyPr>
          <a:lstStyle/>
          <a:p>
            <a:r>
              <a:rPr lang="en-US" dirty="0" smtClean="0"/>
              <a:t>Barium Tagging </a:t>
            </a:r>
            <a:br>
              <a:rPr lang="en-US" dirty="0" smtClean="0"/>
            </a:br>
            <a:r>
              <a:rPr lang="en-US" dirty="0" smtClean="0"/>
              <a:t>in </a:t>
            </a:r>
            <a:r>
              <a:rPr lang="en-US" dirty="0"/>
              <a:t>Solid Xenon </a:t>
            </a:r>
            <a:r>
              <a:rPr lang="en-US" dirty="0" smtClean="0"/>
              <a:t>for nEXO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352800"/>
            <a:ext cx="6400800" cy="137160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Tim Walton</a:t>
            </a:r>
          </a:p>
          <a:p>
            <a:r>
              <a:rPr lang="en-US" dirty="0"/>
              <a:t>PhD </a:t>
            </a:r>
            <a:r>
              <a:rPr lang="en-US" dirty="0" smtClean="0"/>
              <a:t>Defense</a:t>
            </a:r>
          </a:p>
          <a:p>
            <a:r>
              <a:rPr lang="en-US" dirty="0" smtClean="0"/>
              <a:t>2015-12-08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1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3838480" y="5320604"/>
            <a:ext cx="1265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committee: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590800" y="5688987"/>
            <a:ext cx="37607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William Fairbank          Robert Wilson</a:t>
            </a:r>
          </a:p>
          <a:p>
            <a:r>
              <a:rPr lang="en-US" dirty="0" smtClean="0"/>
              <a:t>Bruce Berger                 Alan Van </a:t>
            </a:r>
            <a:r>
              <a:rPr lang="en-US" dirty="0" err="1" smtClean="0"/>
              <a:t>Orden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7676" y="3373208"/>
            <a:ext cx="1063414" cy="148318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3509460"/>
            <a:ext cx="1424326" cy="121067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5275899"/>
            <a:ext cx="1315011" cy="130916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2281" y="5320604"/>
            <a:ext cx="1294204" cy="1294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670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Arrow Connector 10"/>
          <p:cNvCxnSpPr/>
          <p:nvPr/>
        </p:nvCxnSpPr>
        <p:spPr>
          <a:xfrm>
            <a:off x="1802674" y="4419600"/>
            <a:ext cx="53340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1799408" y="5760831"/>
            <a:ext cx="53340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1833154" y="3200400"/>
            <a:ext cx="53340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10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1233827"/>
            <a:ext cx="6631900" cy="471181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377440" y="821871"/>
            <a:ext cx="6601420" cy="4800600"/>
          </a:xfrm>
          <a:prstGeom prst="rect">
            <a:avLst/>
          </a:prstGeom>
          <a:solidFill>
            <a:schemeClr val="accent1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366554" y="875381"/>
            <a:ext cx="1403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solidFill>
                  <a:srgbClr val="0000CC"/>
                </a:solidFill>
              </a:rPr>
              <a:t>Liquid Xenon</a:t>
            </a:r>
            <a:endParaRPr lang="en-US" b="1" i="1" dirty="0">
              <a:solidFill>
                <a:srgbClr val="0000CC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2400" y="5334000"/>
            <a:ext cx="1828800" cy="92333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Avalanche Photo Diodes (APDs) for </a:t>
            </a:r>
            <a:r>
              <a:rPr lang="en-US" b="1" dirty="0" smtClean="0">
                <a:solidFill>
                  <a:srgbClr val="C00000"/>
                </a:solidFill>
              </a:rPr>
              <a:t>scintillation light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419600" y="6072664"/>
            <a:ext cx="2638351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0000CC"/>
                </a:solidFill>
              </a:rPr>
              <a:t>Drift time gives z-position</a:t>
            </a:r>
            <a:endParaRPr lang="en-US" b="1" dirty="0">
              <a:solidFill>
                <a:srgbClr val="0000CC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6126" y="3048000"/>
            <a:ext cx="1828800" cy="1477328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Cross-hatched “u” and “v” wires give x-y position, u-wires collect </a:t>
            </a:r>
            <a:r>
              <a:rPr lang="en-US" b="1" dirty="0" smtClean="0">
                <a:solidFill>
                  <a:srgbClr val="C00000"/>
                </a:solidFill>
              </a:rPr>
              <a:t>ionized charge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371600" y="76199"/>
            <a:ext cx="67740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rgbClr val="C00000"/>
                </a:solidFill>
              </a:rPr>
              <a:t>EXO-200 Time Projection Chamber</a:t>
            </a:r>
            <a:endParaRPr lang="en-US" sz="3600" b="1" dirty="0">
              <a:solidFill>
                <a:srgbClr val="C0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505200" y="6452482"/>
            <a:ext cx="48074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(time between scintillation and charge detection)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7087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249" y="1243720"/>
            <a:ext cx="4454610" cy="2269208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162" y="3567929"/>
            <a:ext cx="4463231" cy="2296548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7010400" y="6483278"/>
            <a:ext cx="2133600" cy="365125"/>
          </a:xfrm>
        </p:spPr>
        <p:txBody>
          <a:bodyPr/>
          <a:lstStyle/>
          <a:p>
            <a:fld id="{66B1EE22-C4C2-482C-B3A9-AFE3A9744799}" type="slidenum">
              <a:rPr lang="en-US" smtClean="0"/>
              <a:t>11</a:t>
            </a:fld>
            <a:endParaRPr lang="en-US" dirty="0"/>
          </a:p>
        </p:txBody>
      </p:sp>
      <p:cxnSp>
        <p:nvCxnSpPr>
          <p:cNvPr id="47" name="Straight Arrow Connector 46"/>
          <p:cNvCxnSpPr/>
          <p:nvPr/>
        </p:nvCxnSpPr>
        <p:spPr>
          <a:xfrm>
            <a:off x="1179930" y="1146624"/>
            <a:ext cx="0" cy="605976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380839" y="819625"/>
            <a:ext cx="1598183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2</a:t>
            </a:r>
            <a:r>
              <a:rPr lang="el-GR" dirty="0" smtClean="0"/>
              <a:t>νββ</a:t>
            </a:r>
            <a:r>
              <a:rPr lang="en-US" dirty="0" smtClean="0"/>
              <a:t> spectrum</a:t>
            </a:r>
            <a:endParaRPr lang="en-US" dirty="0"/>
          </a:p>
        </p:txBody>
      </p:sp>
      <p:cxnSp>
        <p:nvCxnSpPr>
          <p:cNvPr id="55" name="Straight Arrow Connector 54"/>
          <p:cNvCxnSpPr/>
          <p:nvPr/>
        </p:nvCxnSpPr>
        <p:spPr>
          <a:xfrm flipV="1">
            <a:off x="1988833" y="5593555"/>
            <a:ext cx="0" cy="617511"/>
          </a:xfrm>
          <a:prstGeom prst="straightConnector1">
            <a:avLst/>
          </a:prstGeom>
          <a:ln w="349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089246" y="173294"/>
            <a:ext cx="32848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rgbClr val="C00000"/>
                </a:solidFill>
              </a:rPr>
              <a:t>EXO-200 Results</a:t>
            </a:r>
            <a:endParaRPr lang="en-US" sz="3600" b="1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4753422" y="2590800"/>
                <a:ext cx="4267200" cy="1678986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85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1600" b="1" i="1" smtClean="0">
                            <a:solidFill>
                              <a:srgbClr val="0000CC"/>
                            </a:solidFill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1600" b="1" i="1">
                            <a:solidFill>
                              <a:srgbClr val="0000CC"/>
                            </a:solidFill>
                            <a:latin typeface="Cambria Math"/>
                          </a:rPr>
                          <m:t>  </m:t>
                        </m:r>
                        <m:r>
                          <a:rPr lang="en-US" sz="1600" b="1" i="1">
                            <a:solidFill>
                              <a:srgbClr val="0000CC"/>
                            </a:solidFill>
                            <a:latin typeface="Cambria Math"/>
                          </a:rPr>
                          <m:t>𝑻</m:t>
                        </m:r>
                      </m:e>
                      <m:sub>
                        <m:r>
                          <a:rPr lang="en-US" sz="1600" b="1" i="1">
                            <a:solidFill>
                              <a:srgbClr val="0000CC"/>
                            </a:solidFill>
                            <a:latin typeface="Cambria Math"/>
                          </a:rPr>
                          <m:t>𝟏</m:t>
                        </m:r>
                        <m:r>
                          <a:rPr lang="en-US" sz="1600" b="1" i="1">
                            <a:solidFill>
                              <a:srgbClr val="0000CC"/>
                            </a:solidFill>
                            <a:latin typeface="Cambria Math"/>
                          </a:rPr>
                          <m:t>/</m:t>
                        </m:r>
                        <m:r>
                          <a:rPr lang="en-US" sz="1600" b="1" i="1">
                            <a:solidFill>
                              <a:srgbClr val="0000CC"/>
                            </a:solidFill>
                            <a:latin typeface="Cambria Math"/>
                          </a:rPr>
                          <m:t>𝟐</m:t>
                        </m:r>
                      </m:sub>
                      <m:sup>
                        <m:r>
                          <a:rPr lang="en-US" sz="1600" b="1" i="1" smtClean="0">
                            <a:solidFill>
                              <a:srgbClr val="0000CC"/>
                            </a:solidFill>
                            <a:latin typeface="Cambria Math"/>
                          </a:rPr>
                          <m:t>𝟐</m:t>
                        </m:r>
                        <m:r>
                          <a:rPr lang="el-GR" sz="1600" b="1" i="1">
                            <a:solidFill>
                              <a:srgbClr val="0000CC"/>
                            </a:solidFill>
                            <a:latin typeface="Cambria Math"/>
                          </a:rPr>
                          <m:t>𝝂</m:t>
                        </m:r>
                      </m:sup>
                    </m:sSubSup>
                    <m:r>
                      <a:rPr lang="en-US" sz="1600" b="1" i="1" smtClean="0">
                        <a:solidFill>
                          <a:srgbClr val="0000CC"/>
                        </a:solidFill>
                        <a:latin typeface="Cambria Math"/>
                      </a:rPr>
                      <m:t> = </m:t>
                    </m:r>
                  </m:oMath>
                </a14:m>
                <a:r>
                  <a:rPr lang="en-US" sz="1600" b="1" dirty="0">
                    <a:solidFill>
                      <a:srgbClr val="0000CC"/>
                    </a:solidFill>
                  </a:rPr>
                  <a:t>(</a:t>
                </a:r>
                <a:r>
                  <a:rPr lang="en-US" sz="1600" b="1" dirty="0" smtClean="0">
                    <a:solidFill>
                      <a:srgbClr val="0000CC"/>
                    </a:solidFill>
                  </a:rPr>
                  <a:t>2.165 ± 0.016 </a:t>
                </a:r>
                <a:r>
                  <a:rPr lang="en-US" sz="1600" b="1" dirty="0">
                    <a:solidFill>
                      <a:srgbClr val="0000CC"/>
                    </a:solidFill>
                  </a:rPr>
                  <a:t>stat</a:t>
                </a:r>
                <a:r>
                  <a:rPr lang="en-US" sz="1600" b="1" dirty="0" smtClean="0">
                    <a:solidFill>
                      <a:srgbClr val="0000CC"/>
                    </a:solidFill>
                  </a:rPr>
                  <a:t>. ± 0.059 </a:t>
                </a:r>
                <a:r>
                  <a:rPr lang="en-US" sz="1600" b="1" dirty="0">
                    <a:solidFill>
                      <a:srgbClr val="0000CC"/>
                    </a:solidFill>
                  </a:rPr>
                  <a:t>sys.)×10</a:t>
                </a:r>
                <a:r>
                  <a:rPr lang="en-US" sz="1600" b="1" baseline="30000" dirty="0">
                    <a:solidFill>
                      <a:srgbClr val="0000CC"/>
                    </a:solidFill>
                  </a:rPr>
                  <a:t>21</a:t>
                </a:r>
                <a:r>
                  <a:rPr lang="en-US" sz="1600" b="1" dirty="0">
                    <a:solidFill>
                      <a:srgbClr val="0000CC"/>
                    </a:solidFill>
                  </a:rPr>
                  <a:t> </a:t>
                </a:r>
                <a:r>
                  <a:rPr lang="en-US" sz="1600" b="1" dirty="0" err="1" smtClean="0">
                    <a:solidFill>
                      <a:srgbClr val="0000CC"/>
                    </a:solidFill>
                  </a:rPr>
                  <a:t>yr</a:t>
                </a:r>
                <a:endParaRPr lang="en-US" sz="1600" b="1" dirty="0" smtClean="0">
                  <a:solidFill>
                    <a:srgbClr val="0000CC"/>
                  </a:solidFill>
                </a:endParaRPr>
              </a:p>
              <a:p>
                <a:r>
                  <a:rPr lang="en-US" sz="1600" dirty="0"/>
                  <a:t>	</a:t>
                </a:r>
                <a:r>
                  <a:rPr lang="en-US" sz="1600" dirty="0" smtClean="0"/>
                  <a:t>Phys. Rev. C, Jan. 2014</a:t>
                </a: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1600" b="1" i="1">
                            <a:solidFill>
                              <a:srgbClr val="C00000"/>
                            </a:solidFill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1600" b="1" i="1">
                            <a:solidFill>
                              <a:srgbClr val="C00000"/>
                            </a:solidFill>
                            <a:latin typeface="Cambria Math"/>
                          </a:rPr>
                          <m:t>  </m:t>
                        </m:r>
                        <m:r>
                          <a:rPr lang="en-US" sz="1600" b="1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𝑻</m:t>
                        </m:r>
                      </m:e>
                      <m:sub>
                        <m:r>
                          <a:rPr lang="en-US" sz="1600" b="1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𝟏</m:t>
                        </m:r>
                        <m:r>
                          <a:rPr lang="en-US" sz="1600" b="1" i="1">
                            <a:solidFill>
                              <a:srgbClr val="C00000"/>
                            </a:solidFill>
                            <a:latin typeface="Cambria Math"/>
                          </a:rPr>
                          <m:t>/</m:t>
                        </m:r>
                        <m:r>
                          <a:rPr lang="en-US" sz="1600" b="1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𝟐</m:t>
                        </m:r>
                      </m:sub>
                      <m:sup>
                        <m:r>
                          <a:rPr lang="en-US" sz="1600" b="1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𝟎</m:t>
                        </m:r>
                        <m:r>
                          <a:rPr lang="el-GR" sz="1600" b="1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𝝂</m:t>
                        </m:r>
                      </m:sup>
                    </m:sSubSup>
                    <m:r>
                      <a:rPr lang="en-US" sz="1600" b="1" i="1">
                        <a:solidFill>
                          <a:srgbClr val="C00000"/>
                        </a:solidFill>
                        <a:latin typeface="Cambria Math"/>
                      </a:rPr>
                      <m:t> &gt;  </m:t>
                    </m:r>
                  </m:oMath>
                </a14:m>
                <a:r>
                  <a:rPr lang="en-US" sz="1600" b="1" dirty="0">
                    <a:solidFill>
                      <a:srgbClr val="C00000"/>
                    </a:solidFill>
                  </a:rPr>
                  <a:t>1.6×10</a:t>
                </a:r>
                <a:r>
                  <a:rPr lang="en-US" sz="1600" b="1" baseline="30000" dirty="0">
                    <a:solidFill>
                      <a:srgbClr val="C00000"/>
                    </a:solidFill>
                  </a:rPr>
                  <a:t>25</a:t>
                </a:r>
                <a:r>
                  <a:rPr lang="en-US" sz="1600" b="1" dirty="0">
                    <a:solidFill>
                      <a:srgbClr val="C00000"/>
                    </a:solidFill>
                  </a:rPr>
                  <a:t> </a:t>
                </a:r>
                <a:r>
                  <a:rPr lang="en-US" sz="1600" b="1" dirty="0" err="1">
                    <a:solidFill>
                      <a:srgbClr val="C00000"/>
                    </a:solidFill>
                  </a:rPr>
                  <a:t>yr</a:t>
                </a:r>
                <a:r>
                  <a:rPr lang="en-US" sz="1600" b="1" dirty="0">
                    <a:solidFill>
                      <a:srgbClr val="C00000"/>
                    </a:solidFill>
                  </a:rPr>
                  <a:t> (90% CL</a:t>
                </a:r>
                <a:r>
                  <a:rPr lang="en-US" sz="1600" b="1" dirty="0" smtClean="0">
                    <a:solidFill>
                      <a:srgbClr val="C00000"/>
                    </a:solidFill>
                  </a:rPr>
                  <a:t>)</a:t>
                </a:r>
              </a:p>
              <a:p>
                <a:r>
                  <a:rPr lang="en-US" sz="1600" dirty="0" smtClean="0"/>
                  <a:t>	Effective </a:t>
                </a:r>
                <a:r>
                  <a:rPr lang="en-US" sz="1600" dirty="0"/>
                  <a:t>Majorana neutrino mass of</a:t>
                </a:r>
              </a:p>
              <a:p>
                <a:r>
                  <a:rPr lang="en-US" sz="1600" b="1" dirty="0" smtClean="0">
                    <a:solidFill>
                      <a:srgbClr val="C00000"/>
                    </a:solidFill>
                  </a:rPr>
                  <a:t>	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1600" b="1" i="1" smtClean="0">
                            <a:solidFill>
                              <a:srgbClr val="C00000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sz="1600" b="1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𝒎</m:t>
                        </m:r>
                        <m:r>
                          <a:rPr lang="el-GR" sz="1600" b="1" i="1" baseline="-25000">
                            <a:solidFill>
                              <a:srgbClr val="C00000"/>
                            </a:solidFill>
                            <a:latin typeface="Cambria Math"/>
                          </a:rPr>
                          <m:t>𝝂</m:t>
                        </m:r>
                      </m:e>
                    </m:d>
                  </m:oMath>
                </a14:m>
                <a:r>
                  <a:rPr lang="en-US" sz="1600" b="1" dirty="0">
                    <a:solidFill>
                      <a:srgbClr val="C00000"/>
                    </a:solidFill>
                  </a:rPr>
                  <a:t>&lt; 140-380 </a:t>
                </a:r>
                <a:r>
                  <a:rPr lang="en-US" sz="1600" b="1" dirty="0" err="1">
                    <a:solidFill>
                      <a:srgbClr val="C00000"/>
                    </a:solidFill>
                  </a:rPr>
                  <a:t>meV</a:t>
                </a:r>
                <a:r>
                  <a:rPr lang="en-US" sz="1600" b="1" dirty="0">
                    <a:solidFill>
                      <a:srgbClr val="C00000"/>
                    </a:solidFill>
                  </a:rPr>
                  <a:t> </a:t>
                </a:r>
              </a:p>
              <a:p>
                <a:r>
                  <a:rPr lang="en-US" sz="1600" b="1" dirty="0">
                    <a:solidFill>
                      <a:srgbClr val="0000CC"/>
                    </a:solidFill>
                  </a:rPr>
                  <a:t>	</a:t>
                </a:r>
                <a:r>
                  <a:rPr lang="en-US" sz="1600" dirty="0"/>
                  <a:t>Phys. </a:t>
                </a:r>
                <a:r>
                  <a:rPr lang="en-US" sz="1600" dirty="0" smtClean="0"/>
                  <a:t>Rev., July 2012</a:t>
                </a:r>
                <a:endParaRPr lang="en-US" sz="1600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3422" y="2590800"/>
                <a:ext cx="4267200" cy="1678986"/>
              </a:xfrm>
              <a:prstGeom prst="rect">
                <a:avLst/>
              </a:prstGeom>
              <a:blipFill rotWithShape="1">
                <a:blip r:embed="rId4"/>
                <a:stretch>
                  <a:fillRect b="-2500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ight Arrow 4"/>
          <p:cNvSpPr/>
          <p:nvPr/>
        </p:nvSpPr>
        <p:spPr>
          <a:xfrm>
            <a:off x="5334000" y="3657600"/>
            <a:ext cx="350594" cy="152400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/>
          <p:cNvSpPr txBox="1"/>
          <p:nvPr/>
        </p:nvSpPr>
        <p:spPr>
          <a:xfrm>
            <a:off x="543532" y="5943600"/>
            <a:ext cx="2870979" cy="646331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/>
              <a:t>Zoom into region of interest</a:t>
            </a:r>
          </a:p>
          <a:p>
            <a:r>
              <a:rPr lang="en-US" dirty="0" smtClean="0"/>
              <a:t>(where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r>
              <a:rPr lang="el-GR" dirty="0" smtClean="0">
                <a:solidFill>
                  <a:srgbClr val="FF0000"/>
                </a:solidFill>
              </a:rPr>
              <a:t>νββ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peak would be)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5301342" y="4495800"/>
                <a:ext cx="3461658" cy="7050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KamLAND ZEN:</a:t>
                </a: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b="1" i="1" smtClean="0">
                            <a:solidFill>
                              <a:srgbClr val="7030A0"/>
                            </a:solidFill>
                            <a:latin typeface="Cambria Math"/>
                          </a:rPr>
                        </m:ctrlPr>
                      </m:sSubSupPr>
                      <m:e>
                        <m:r>
                          <a:rPr lang="en-US" b="1" i="1">
                            <a:solidFill>
                              <a:srgbClr val="7030A0"/>
                            </a:solidFill>
                            <a:latin typeface="Cambria Math"/>
                          </a:rPr>
                          <m:t>  </m:t>
                        </m:r>
                        <m:r>
                          <a:rPr lang="en-US" b="1" i="1">
                            <a:solidFill>
                              <a:srgbClr val="7030A0"/>
                            </a:solidFill>
                            <a:latin typeface="Cambria Math"/>
                          </a:rPr>
                          <m:t>𝑻</m:t>
                        </m:r>
                      </m:e>
                      <m:sub>
                        <m:r>
                          <a:rPr lang="en-US" b="1" i="1">
                            <a:solidFill>
                              <a:srgbClr val="7030A0"/>
                            </a:solidFill>
                            <a:latin typeface="Cambria Math"/>
                          </a:rPr>
                          <m:t>𝟏</m:t>
                        </m:r>
                        <m:r>
                          <a:rPr lang="en-US" b="1" i="1">
                            <a:solidFill>
                              <a:srgbClr val="7030A0"/>
                            </a:solidFill>
                            <a:latin typeface="Cambria Math"/>
                          </a:rPr>
                          <m:t>/</m:t>
                        </m:r>
                        <m:r>
                          <a:rPr lang="en-US" b="1" i="1">
                            <a:solidFill>
                              <a:srgbClr val="7030A0"/>
                            </a:solidFill>
                            <a:latin typeface="Cambria Math"/>
                          </a:rPr>
                          <m:t>𝟐</m:t>
                        </m:r>
                      </m:sub>
                      <m:sup>
                        <m:r>
                          <a:rPr lang="en-US" b="1" i="1">
                            <a:solidFill>
                              <a:srgbClr val="7030A0"/>
                            </a:solidFill>
                            <a:latin typeface="Cambria Math"/>
                          </a:rPr>
                          <m:t>𝟎</m:t>
                        </m:r>
                        <m:r>
                          <a:rPr lang="el-GR" b="1" i="1">
                            <a:solidFill>
                              <a:srgbClr val="7030A0"/>
                            </a:solidFill>
                            <a:latin typeface="Cambria Math"/>
                          </a:rPr>
                          <m:t>𝝂</m:t>
                        </m:r>
                      </m:sup>
                    </m:sSubSup>
                    <m:r>
                      <a:rPr lang="en-US" b="1" i="1">
                        <a:solidFill>
                          <a:srgbClr val="7030A0"/>
                        </a:solidFill>
                        <a:latin typeface="Cambria Math"/>
                      </a:rPr>
                      <m:t> &gt;  </m:t>
                    </m:r>
                  </m:oMath>
                </a14:m>
                <a:r>
                  <a:rPr lang="en-US" b="1" dirty="0" smtClean="0">
                    <a:solidFill>
                      <a:srgbClr val="7030A0"/>
                    </a:solidFill>
                  </a:rPr>
                  <a:t>1.9×10</a:t>
                </a:r>
                <a:r>
                  <a:rPr lang="en-US" b="1" baseline="30000" dirty="0" smtClean="0">
                    <a:solidFill>
                      <a:srgbClr val="7030A0"/>
                    </a:solidFill>
                  </a:rPr>
                  <a:t>25</a:t>
                </a:r>
                <a:r>
                  <a:rPr lang="en-US" b="1" dirty="0" smtClean="0">
                    <a:solidFill>
                      <a:srgbClr val="7030A0"/>
                    </a:solidFill>
                  </a:rPr>
                  <a:t> </a:t>
                </a:r>
                <a:r>
                  <a:rPr lang="en-US" b="1" dirty="0" err="1">
                    <a:solidFill>
                      <a:srgbClr val="7030A0"/>
                    </a:solidFill>
                  </a:rPr>
                  <a:t>yr</a:t>
                </a:r>
                <a:r>
                  <a:rPr lang="en-US" b="1" dirty="0">
                    <a:solidFill>
                      <a:srgbClr val="7030A0"/>
                    </a:solidFill>
                  </a:rPr>
                  <a:t> (90% CL</a:t>
                </a:r>
                <a:r>
                  <a:rPr lang="en-US" b="1" dirty="0" smtClean="0">
                    <a:solidFill>
                      <a:srgbClr val="7030A0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1342" y="4495800"/>
                <a:ext cx="3461658" cy="705001"/>
              </a:xfrm>
              <a:prstGeom prst="rect">
                <a:avLst/>
              </a:prstGeom>
              <a:blipFill rotWithShape="1">
                <a:blip r:embed="rId5"/>
                <a:stretch>
                  <a:fillRect l="-1585" t="-4348" b="-78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19565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4783470" y="4267200"/>
            <a:ext cx="4208131" cy="24545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12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1219201"/>
            <a:ext cx="4569202" cy="54101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191000" y="73074"/>
            <a:ext cx="11849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nEXO</a:t>
            </a:r>
            <a:endParaRPr lang="en-US" sz="3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0035" y="1447800"/>
            <a:ext cx="4360530" cy="248556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28600" y="609600"/>
            <a:ext cx="906923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Successor to EXO-200:  ~5-ton liquid Xe TPC for more sensitive 0</a:t>
            </a:r>
            <a:r>
              <a:rPr lang="el-GR" sz="2200" dirty="0" smtClean="0"/>
              <a:t>νββ</a:t>
            </a:r>
            <a:r>
              <a:rPr lang="en-US" sz="2200" dirty="0" smtClean="0"/>
              <a:t> search.</a:t>
            </a:r>
            <a:endParaRPr lang="en-US" sz="2200" dirty="0"/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2428795" y="3581400"/>
            <a:ext cx="3210005" cy="999666"/>
          </a:xfrm>
          <a:prstGeom prst="straightConnector1">
            <a:avLst/>
          </a:prstGeom>
          <a:ln w="5715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783471" y="4267200"/>
            <a:ext cx="4208130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accent6">
                    <a:lumMod val="75000"/>
                  </a:schemeClr>
                </a:solidFill>
              </a:rPr>
              <a:t>Ba tagging:</a:t>
            </a:r>
            <a:r>
              <a:rPr lang="en-US" sz="2000" dirty="0" smtClean="0"/>
              <a:t>  identify </a:t>
            </a:r>
            <a:r>
              <a:rPr lang="en-US" sz="2000" dirty="0"/>
              <a:t>barium daughter for complete background elimination</a:t>
            </a:r>
          </a:p>
          <a:p>
            <a:endParaRPr 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5131573" y="5102780"/>
                <a:ext cx="312887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baseline="30000">
                          <a:latin typeface="Cambria Math"/>
                        </a:rPr>
                        <m:t>𝟏𝟑𝟔</m:t>
                      </m:r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𝑿𝒆</m:t>
                      </m:r>
                      <m:r>
                        <a:rPr lang="en-US" sz="2000" b="1" i="1">
                          <a:solidFill>
                            <a:schemeClr val="tx1"/>
                          </a:solidFill>
                          <a:latin typeface="Cambria Math"/>
                        </a:rPr>
                        <m:t> →</m:t>
                      </m:r>
                      <m:r>
                        <a:rPr lang="en-US" sz="2000" b="1" i="1" baseline="30000">
                          <a:latin typeface="Cambria Math"/>
                        </a:rPr>
                        <m:t>𝟏𝟑𝟔</m:t>
                      </m:r>
                      <m:r>
                        <a:rPr lang="en-US" sz="2000" b="1" i="1">
                          <a:solidFill>
                            <a:schemeClr val="tx1"/>
                          </a:solidFill>
                          <a:latin typeface="Cambria Math"/>
                        </a:rPr>
                        <m:t>𝑩𝒂</m:t>
                      </m:r>
                      <m:r>
                        <a:rPr lang="en-US" sz="2000" b="1" i="1" baseline="30000" smtClean="0">
                          <a:solidFill>
                            <a:schemeClr val="tx1"/>
                          </a:solidFill>
                          <a:latin typeface="Cambria Math"/>
                        </a:rPr>
                        <m:t>+</m:t>
                      </m:r>
                      <m:r>
                        <a:rPr lang="en-US" sz="2000" b="1" i="1" baseline="30000">
                          <a:solidFill>
                            <a:schemeClr val="tx1"/>
                          </a:solidFill>
                          <a:latin typeface="Cambria Math"/>
                        </a:rPr>
                        <m:t>+ </m:t>
                      </m:r>
                      <m:r>
                        <a:rPr lang="en-US" sz="2000" b="1" i="1">
                          <a:solidFill>
                            <a:schemeClr val="tx1"/>
                          </a:solidFill>
                          <a:latin typeface="Cambria Math"/>
                        </a:rPr>
                        <m:t>+</m:t>
                      </m:r>
                      <m:r>
                        <a:rPr lang="en-US" sz="2000" b="1" i="1">
                          <a:solidFill>
                            <a:schemeClr val="tx1"/>
                          </a:solidFill>
                          <a:latin typeface="Cambria Math"/>
                        </a:rPr>
                        <m:t>𝟐</m:t>
                      </m:r>
                      <m:r>
                        <a:rPr lang="en-US" sz="2000" b="1" i="1">
                          <a:solidFill>
                            <a:schemeClr val="tx1"/>
                          </a:solidFill>
                          <a:latin typeface="Cambria Math"/>
                        </a:rPr>
                        <m:t>𝒆</m:t>
                      </m:r>
                      <m:r>
                        <a:rPr lang="en-US" sz="2000" b="1" i="1" baseline="30000">
                          <a:solidFill>
                            <a:schemeClr val="tx1"/>
                          </a:solidFill>
                          <a:latin typeface="Cambria Math"/>
                        </a:rPr>
                        <m:t>−</m:t>
                      </m:r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1573" y="5102780"/>
                <a:ext cx="3128870" cy="400110"/>
              </a:xfrm>
              <a:prstGeom prst="rect">
                <a:avLst/>
              </a:prstGeom>
              <a:blipFill rotWithShape="1">
                <a:blip r:embed="rId4"/>
                <a:stretch>
                  <a:fillRect t="-1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/>
          <p:cNvSpPr txBox="1"/>
          <p:nvPr/>
        </p:nvSpPr>
        <p:spPr>
          <a:xfrm>
            <a:off x="4876800" y="5706070"/>
            <a:ext cx="37861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 smtClean="0">
                <a:solidFill>
                  <a:schemeClr val="accent6">
                    <a:lumMod val="75000"/>
                  </a:schemeClr>
                </a:solidFill>
              </a:rPr>
              <a:t>Will require grabbing/detecting a single Ba</a:t>
            </a:r>
            <a:r>
              <a:rPr lang="en-US" sz="2000" b="1" i="1" baseline="30000" dirty="0" smtClean="0">
                <a:solidFill>
                  <a:schemeClr val="accent6">
                    <a:lumMod val="75000"/>
                  </a:schemeClr>
                </a:solidFill>
              </a:rPr>
              <a:t>+</a:t>
            </a:r>
            <a:r>
              <a:rPr lang="en-US" sz="2000" b="1" i="1" dirty="0" smtClean="0">
                <a:solidFill>
                  <a:schemeClr val="accent6">
                    <a:lumMod val="75000"/>
                  </a:schemeClr>
                </a:solidFill>
              </a:rPr>
              <a:t> out of a macroscopic volume of LXe!</a:t>
            </a:r>
            <a:endParaRPr lang="en-US" sz="2000" b="1" i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3206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13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2590800" y="3886200"/>
            <a:ext cx="15404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- nEXO </a:t>
            </a:r>
            <a:r>
              <a:rPr lang="en-US" dirty="0" err="1" smtClean="0"/>
              <a:t>collab</a:t>
            </a:r>
            <a:r>
              <a:rPr lang="en-US" dirty="0" smtClean="0"/>
              <a:t> -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3444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14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914400"/>
            <a:ext cx="5266914" cy="518294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324956" y="152400"/>
            <a:ext cx="24753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0</a:t>
            </a:r>
            <a:r>
              <a:rPr lang="el-GR" sz="2800" dirty="0" smtClean="0"/>
              <a:t>νββ</a:t>
            </a:r>
            <a:r>
              <a:rPr lang="en-US" sz="2800" dirty="0" smtClean="0"/>
              <a:t> Sensitivity</a:t>
            </a:r>
            <a:endParaRPr lang="en-US" sz="2800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5410200" y="2209800"/>
            <a:ext cx="3733800" cy="3887549"/>
          </a:xfrm>
        </p:spPr>
        <p:txBody>
          <a:bodyPr>
            <a:normAutofit/>
          </a:bodyPr>
          <a:lstStyle/>
          <a:p>
            <a:r>
              <a:rPr lang="en-US" sz="2800" dirty="0"/>
              <a:t>0</a:t>
            </a:r>
            <a:r>
              <a:rPr lang="el-GR" sz="2800" dirty="0" smtClean="0"/>
              <a:t>νββ</a:t>
            </a:r>
            <a:r>
              <a:rPr lang="en-US" sz="2800" dirty="0" smtClean="0"/>
              <a:t> could determine mass hierarchy</a:t>
            </a:r>
          </a:p>
          <a:p>
            <a:r>
              <a:rPr lang="en-US" sz="2800" dirty="0" smtClean="0"/>
              <a:t>nEXO will probe full Inverted Hierarchy</a:t>
            </a:r>
            <a:endParaRPr lang="en-US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1676400" y="1145232"/>
            <a:ext cx="5757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NH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886200" y="1145232"/>
            <a:ext cx="4539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CC"/>
                </a:solidFill>
              </a:rPr>
              <a:t>I</a:t>
            </a:r>
            <a:r>
              <a:rPr lang="en-US" sz="2400" dirty="0" smtClean="0">
                <a:solidFill>
                  <a:srgbClr val="0000CC"/>
                </a:solidFill>
              </a:rPr>
              <a:t>H</a:t>
            </a:r>
            <a:endParaRPr lang="en-US" sz="2400" dirty="0">
              <a:solidFill>
                <a:srgbClr val="0000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381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15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590800" y="2514600"/>
            <a:ext cx="2199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- General Ba tagging -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8568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78B04-9585-4293-BAE1-6330C240F327}" type="slidenum">
              <a:rPr lang="en-US" smtClean="0"/>
              <a:t>16</a:t>
            </a:fld>
            <a:endParaRPr lang="en-US"/>
          </a:p>
        </p:txBody>
      </p:sp>
      <p:sp>
        <p:nvSpPr>
          <p:cNvPr id="61" name="TextBox 60"/>
          <p:cNvSpPr txBox="1"/>
          <p:nvPr/>
        </p:nvSpPr>
        <p:spPr>
          <a:xfrm>
            <a:off x="1801871" y="158395"/>
            <a:ext cx="59636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Barium Tagging in Solid Xenon</a:t>
            </a:r>
            <a:endParaRPr lang="en-US" sz="3600" b="1" dirty="0"/>
          </a:p>
        </p:txBody>
      </p:sp>
      <p:sp>
        <p:nvSpPr>
          <p:cNvPr id="48" name="Rectangle 47"/>
          <p:cNvSpPr/>
          <p:nvPr/>
        </p:nvSpPr>
        <p:spPr>
          <a:xfrm>
            <a:off x="194812" y="1431392"/>
            <a:ext cx="3386588" cy="428346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Can 48"/>
          <p:cNvSpPr/>
          <p:nvPr/>
        </p:nvSpPr>
        <p:spPr>
          <a:xfrm>
            <a:off x="562547" y="2220420"/>
            <a:ext cx="2514600" cy="3230991"/>
          </a:xfrm>
          <a:prstGeom prst="can">
            <a:avLst>
              <a:gd name="adj" fmla="val 22519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Can 49"/>
          <p:cNvSpPr/>
          <p:nvPr/>
        </p:nvSpPr>
        <p:spPr>
          <a:xfrm>
            <a:off x="1755194" y="4213620"/>
            <a:ext cx="395417" cy="295516"/>
          </a:xfrm>
          <a:prstGeom prst="can">
            <a:avLst>
              <a:gd name="adj" fmla="val 3067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Can 52"/>
          <p:cNvSpPr>
            <a:spLocks/>
          </p:cNvSpPr>
          <p:nvPr/>
        </p:nvSpPr>
        <p:spPr>
          <a:xfrm>
            <a:off x="1755194" y="2478706"/>
            <a:ext cx="395417" cy="1828800"/>
          </a:xfrm>
          <a:prstGeom prst="can">
            <a:avLst/>
          </a:prstGeom>
          <a:gradFill flip="none" rotWithShape="1">
            <a:gsLst>
              <a:gs pos="0">
                <a:schemeClr val="dk1">
                  <a:tint val="50000"/>
                  <a:satMod val="300000"/>
                  <a:alpha val="37000"/>
                </a:schemeClr>
              </a:gs>
              <a:gs pos="35000">
                <a:schemeClr val="dk1">
                  <a:tint val="37000"/>
                  <a:satMod val="300000"/>
                  <a:alpha val="37000"/>
                </a:schemeClr>
              </a:gs>
              <a:gs pos="100000">
                <a:schemeClr val="dk1">
                  <a:tint val="15000"/>
                  <a:satMod val="350000"/>
                  <a:alpha val="37000"/>
                </a:schemeClr>
              </a:gs>
            </a:gsLst>
            <a:lin ang="16200000" scaled="1"/>
            <a:tileRect/>
          </a:gra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>
            <a:spLocks noChangeAspect="1"/>
          </p:cNvSpPr>
          <p:nvPr/>
        </p:nvSpPr>
        <p:spPr>
          <a:xfrm>
            <a:off x="1917169" y="4349923"/>
            <a:ext cx="81431" cy="8179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/>
          <p:cNvSpPr txBox="1"/>
          <p:nvPr/>
        </p:nvSpPr>
        <p:spPr>
          <a:xfrm>
            <a:off x="1056761" y="4474677"/>
            <a:ext cx="8380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i="1" dirty="0" smtClean="0">
                <a:solidFill>
                  <a:srgbClr val="FF0000"/>
                </a:solidFill>
              </a:rPr>
              <a:t>Ba</a:t>
            </a:r>
            <a:r>
              <a:rPr lang="en-US" sz="1600" b="1" i="1" baseline="30000" dirty="0" smtClean="0">
                <a:solidFill>
                  <a:srgbClr val="FF0000"/>
                </a:solidFill>
              </a:rPr>
              <a:t>+</a:t>
            </a:r>
            <a:r>
              <a:rPr lang="en-US" sz="1600" b="1" i="1" dirty="0" smtClean="0">
                <a:solidFill>
                  <a:srgbClr val="FF0000"/>
                </a:solidFill>
              </a:rPr>
              <a:t> ion</a:t>
            </a:r>
            <a:endParaRPr lang="en-US" sz="1800" b="1" i="1" dirty="0">
              <a:solidFill>
                <a:srgbClr val="FF0000"/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651493" y="4016202"/>
            <a:ext cx="981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i="1" dirty="0">
                <a:solidFill>
                  <a:schemeClr val="accent1">
                    <a:lumMod val="75000"/>
                  </a:schemeClr>
                </a:solidFill>
              </a:rPr>
              <a:t>s</a:t>
            </a:r>
            <a:r>
              <a:rPr lang="en-US" sz="1800" b="1" i="1" dirty="0" smtClean="0">
                <a:solidFill>
                  <a:schemeClr val="accent1">
                    <a:lumMod val="75000"/>
                  </a:schemeClr>
                </a:solidFill>
              </a:rPr>
              <a:t>olid Xe</a:t>
            </a:r>
            <a:endParaRPr lang="en-US" sz="2000" b="1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60" name="Straight Arrow Connector 59"/>
          <p:cNvCxnSpPr/>
          <p:nvPr/>
        </p:nvCxnSpPr>
        <p:spPr>
          <a:xfrm>
            <a:off x="1547271" y="4246722"/>
            <a:ext cx="245275" cy="116757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Explosion 2 61"/>
          <p:cNvSpPr/>
          <p:nvPr/>
        </p:nvSpPr>
        <p:spPr>
          <a:xfrm>
            <a:off x="1825005" y="4721584"/>
            <a:ext cx="312773" cy="314554"/>
          </a:xfrm>
          <a:prstGeom prst="irregularSeal2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/>
          <p:cNvSpPr txBox="1"/>
          <p:nvPr/>
        </p:nvSpPr>
        <p:spPr>
          <a:xfrm>
            <a:off x="2167981" y="4574953"/>
            <a:ext cx="866183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dirty="0" smtClean="0">
                <a:solidFill>
                  <a:srgbClr val="FF0000"/>
                </a:solidFill>
              </a:rPr>
              <a:t>O</a:t>
            </a:r>
            <a:r>
              <a:rPr lang="en-US" sz="1600" b="1" i="1" dirty="0" smtClean="0">
                <a:solidFill>
                  <a:srgbClr val="FF0000"/>
                </a:solidFill>
                <a:latin typeface="Symbol" charset="2"/>
                <a:cs typeface="Symbol" charset="2"/>
              </a:rPr>
              <a:t>nbb</a:t>
            </a:r>
            <a:r>
              <a:rPr lang="en-US" sz="1600" b="1" i="1" dirty="0" smtClean="0">
                <a:solidFill>
                  <a:srgbClr val="FF0000"/>
                </a:solidFill>
              </a:rPr>
              <a:t> decay</a:t>
            </a:r>
            <a:endParaRPr lang="en-US" sz="1800" b="1" i="1" dirty="0">
              <a:solidFill>
                <a:srgbClr val="FF0000"/>
              </a:solidFill>
            </a:endParaRPr>
          </a:p>
        </p:txBody>
      </p:sp>
      <p:sp>
        <p:nvSpPr>
          <p:cNvPr id="64" name="Can 63"/>
          <p:cNvSpPr>
            <a:spLocks/>
          </p:cNvSpPr>
          <p:nvPr/>
        </p:nvSpPr>
        <p:spPr>
          <a:xfrm>
            <a:off x="1755193" y="1846836"/>
            <a:ext cx="395417" cy="731520"/>
          </a:xfrm>
          <a:prstGeom prst="can">
            <a:avLst/>
          </a:prstGeom>
          <a:gradFill flip="none" rotWithShape="1">
            <a:gsLst>
              <a:gs pos="0">
                <a:schemeClr val="dk1">
                  <a:tint val="50000"/>
                  <a:satMod val="300000"/>
                </a:schemeClr>
              </a:gs>
              <a:gs pos="35000">
                <a:schemeClr val="dk1">
                  <a:tint val="37000"/>
                  <a:satMod val="300000"/>
                </a:schemeClr>
              </a:gs>
              <a:gs pos="100000">
                <a:schemeClr val="dk1">
                  <a:tint val="15000"/>
                  <a:satMod val="350000"/>
                </a:schemeClr>
              </a:gs>
            </a:gsLst>
            <a:lin ang="16200000" scaled="1"/>
            <a:tileRect/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Straight Arrow Connector 64"/>
          <p:cNvCxnSpPr/>
          <p:nvPr/>
        </p:nvCxnSpPr>
        <p:spPr>
          <a:xfrm flipV="1">
            <a:off x="1954877" y="4452854"/>
            <a:ext cx="0" cy="413407"/>
          </a:xfrm>
          <a:prstGeom prst="straightConnector1">
            <a:avLst/>
          </a:prstGeom>
          <a:ln>
            <a:solidFill>
              <a:srgbClr val="FF0000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633379" y="2857684"/>
            <a:ext cx="10558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i="1" dirty="0" smtClean="0">
                <a:solidFill>
                  <a:schemeClr val="accent1">
                    <a:lumMod val="75000"/>
                  </a:schemeClr>
                </a:solidFill>
              </a:rPr>
              <a:t>liquid Xe TPC</a:t>
            </a:r>
            <a:endParaRPr lang="en-US" sz="2000" b="1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1315170" y="1419138"/>
            <a:ext cx="1351652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chemeClr val="accent6"/>
                </a:solidFill>
              </a:rPr>
              <a:t>Cold probe</a:t>
            </a:r>
            <a:endParaRPr lang="en-US" sz="2000" b="1" dirty="0">
              <a:solidFill>
                <a:schemeClr val="accent6"/>
              </a:solidFill>
            </a:endParaRPr>
          </a:p>
        </p:txBody>
      </p:sp>
      <p:grpSp>
        <p:nvGrpSpPr>
          <p:cNvPr id="68" name="Group 67"/>
          <p:cNvGrpSpPr/>
          <p:nvPr/>
        </p:nvGrpSpPr>
        <p:grpSpPr>
          <a:xfrm>
            <a:off x="3438658" y="838200"/>
            <a:ext cx="2625005" cy="5838908"/>
            <a:chOff x="3438658" y="513431"/>
            <a:chExt cx="2625005" cy="5838908"/>
          </a:xfrm>
        </p:grpSpPr>
        <p:sp>
          <p:nvSpPr>
            <p:cNvPr id="69" name="Can 68"/>
            <p:cNvSpPr/>
            <p:nvPr/>
          </p:nvSpPr>
          <p:spPr>
            <a:xfrm>
              <a:off x="3893746" y="5141723"/>
              <a:ext cx="1559638" cy="841284"/>
            </a:xfrm>
            <a:prstGeom prst="can">
              <a:avLst>
                <a:gd name="adj" fmla="val 50000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Can 69"/>
            <p:cNvSpPr/>
            <p:nvPr/>
          </p:nvSpPr>
          <p:spPr>
            <a:xfrm>
              <a:off x="3893746" y="1126093"/>
              <a:ext cx="1559638" cy="4405287"/>
            </a:xfrm>
            <a:prstGeom prst="can">
              <a:avLst/>
            </a:prstGeom>
            <a:gradFill flip="none" rotWithShape="1">
              <a:gsLst>
                <a:gs pos="0">
                  <a:schemeClr val="dk1">
                    <a:tint val="50000"/>
                    <a:satMod val="300000"/>
                    <a:alpha val="61000"/>
                  </a:schemeClr>
                </a:gs>
                <a:gs pos="35000">
                  <a:schemeClr val="dk1">
                    <a:tint val="37000"/>
                    <a:satMod val="300000"/>
                    <a:alpha val="61000"/>
                  </a:schemeClr>
                </a:gs>
                <a:gs pos="100000">
                  <a:schemeClr val="dk1">
                    <a:tint val="15000"/>
                    <a:satMod val="350000"/>
                    <a:alpha val="61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Can 70"/>
            <p:cNvSpPr/>
            <p:nvPr/>
          </p:nvSpPr>
          <p:spPr>
            <a:xfrm>
              <a:off x="5203553" y="1050941"/>
              <a:ext cx="136763" cy="3739938"/>
            </a:xfrm>
            <a:prstGeom prst="can">
              <a:avLst/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4700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0" scaled="1"/>
              <a:tileRect/>
            </a:gra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Can 71"/>
            <p:cNvSpPr/>
            <p:nvPr/>
          </p:nvSpPr>
          <p:spPr>
            <a:xfrm>
              <a:off x="4059235" y="1038686"/>
              <a:ext cx="136763" cy="3792718"/>
            </a:xfrm>
            <a:prstGeom prst="can">
              <a:avLst/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100000">
                  <a:schemeClr val="bg1">
                    <a:lumMod val="75000"/>
                  </a:schemeClr>
                </a:gs>
                <a:gs pos="5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Isosceles Triangle 72"/>
            <p:cNvSpPr>
              <a:spLocks noChangeAspect="1"/>
            </p:cNvSpPr>
            <p:nvPr/>
          </p:nvSpPr>
          <p:spPr>
            <a:xfrm rot="16200000" flipH="1">
              <a:off x="4061270" y="4780135"/>
              <a:ext cx="231275" cy="425107"/>
            </a:xfrm>
            <a:prstGeom prst="triangl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Isosceles Triangle 73"/>
            <p:cNvSpPr>
              <a:spLocks noChangeAspect="1"/>
            </p:cNvSpPr>
            <p:nvPr/>
          </p:nvSpPr>
          <p:spPr>
            <a:xfrm rot="5400000">
              <a:off x="5125193" y="4742769"/>
              <a:ext cx="231275" cy="425107"/>
            </a:xfrm>
            <a:prstGeom prst="triangl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5" name="Straight Arrow Connector 74"/>
            <p:cNvCxnSpPr/>
            <p:nvPr/>
          </p:nvCxnSpPr>
          <p:spPr>
            <a:xfrm flipH="1">
              <a:off x="4718158" y="4750694"/>
              <a:ext cx="578889" cy="1219253"/>
            </a:xfrm>
            <a:prstGeom prst="straightConnector1">
              <a:avLst/>
            </a:prstGeom>
            <a:ln w="57150" cmpd="sng">
              <a:solidFill>
                <a:srgbClr val="008000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/>
            <p:cNvCxnSpPr/>
            <p:nvPr/>
          </p:nvCxnSpPr>
          <p:spPr>
            <a:xfrm flipH="1" flipV="1">
              <a:off x="4140139" y="4750694"/>
              <a:ext cx="578889" cy="1219253"/>
            </a:xfrm>
            <a:prstGeom prst="straightConnector1">
              <a:avLst/>
            </a:prstGeom>
            <a:ln w="76200" cmpd="sng">
              <a:solidFill>
                <a:srgbClr val="008000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/>
            <p:cNvCxnSpPr/>
            <p:nvPr/>
          </p:nvCxnSpPr>
          <p:spPr>
            <a:xfrm flipH="1" flipV="1">
              <a:off x="4697623" y="4703599"/>
              <a:ext cx="0" cy="725966"/>
            </a:xfrm>
            <a:prstGeom prst="straightConnector1">
              <a:avLst/>
            </a:prstGeom>
            <a:ln>
              <a:solidFill>
                <a:srgbClr val="FFFF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/>
            <p:cNvCxnSpPr/>
            <p:nvPr/>
          </p:nvCxnSpPr>
          <p:spPr>
            <a:xfrm flipV="1">
              <a:off x="4843801" y="4745884"/>
              <a:ext cx="184477" cy="726487"/>
            </a:xfrm>
            <a:prstGeom prst="straightConnector1">
              <a:avLst/>
            </a:prstGeom>
            <a:ln>
              <a:solidFill>
                <a:srgbClr val="FFFF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/>
            <p:cNvCxnSpPr/>
            <p:nvPr/>
          </p:nvCxnSpPr>
          <p:spPr>
            <a:xfrm flipH="1" flipV="1">
              <a:off x="4389461" y="4707718"/>
              <a:ext cx="184477" cy="726487"/>
            </a:xfrm>
            <a:prstGeom prst="straightConnector1">
              <a:avLst/>
            </a:prstGeom>
            <a:ln>
              <a:solidFill>
                <a:srgbClr val="FFFF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/>
            <p:cNvCxnSpPr/>
            <p:nvPr/>
          </p:nvCxnSpPr>
          <p:spPr>
            <a:xfrm flipH="1">
              <a:off x="4689316" y="1949694"/>
              <a:ext cx="0" cy="2525268"/>
            </a:xfrm>
            <a:prstGeom prst="straightConnector1">
              <a:avLst/>
            </a:prstGeom>
            <a:ln>
              <a:solidFill>
                <a:srgbClr val="FFFF00"/>
              </a:solidFill>
              <a:headEnd type="triangl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/>
            <p:cNvCxnSpPr/>
            <p:nvPr/>
          </p:nvCxnSpPr>
          <p:spPr>
            <a:xfrm>
              <a:off x="4720291" y="1918049"/>
              <a:ext cx="268081" cy="2568840"/>
            </a:xfrm>
            <a:prstGeom prst="straightConnector1">
              <a:avLst/>
            </a:prstGeom>
            <a:ln>
              <a:solidFill>
                <a:srgbClr val="FFFF00"/>
              </a:solidFill>
              <a:headEnd type="triangl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/>
            <p:cNvCxnSpPr/>
            <p:nvPr/>
          </p:nvCxnSpPr>
          <p:spPr>
            <a:xfrm flipH="1">
              <a:off x="4381154" y="1910106"/>
              <a:ext cx="268081" cy="2575703"/>
            </a:xfrm>
            <a:prstGeom prst="straightConnector1">
              <a:avLst/>
            </a:prstGeom>
            <a:ln>
              <a:solidFill>
                <a:srgbClr val="FFFF00"/>
              </a:solidFill>
              <a:headEnd type="triangl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Rectangle 82"/>
            <p:cNvSpPr/>
            <p:nvPr/>
          </p:nvSpPr>
          <p:spPr>
            <a:xfrm>
              <a:off x="4319917" y="1800796"/>
              <a:ext cx="737291" cy="109310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4378234" y="1444559"/>
              <a:ext cx="615974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000" b="1" dirty="0" smtClean="0">
                  <a:solidFill>
                    <a:schemeClr val="accent6"/>
                  </a:solidFill>
                </a:rPr>
                <a:t>CCD</a:t>
              </a:r>
              <a:endParaRPr lang="en-US" sz="2000" b="1" dirty="0">
                <a:solidFill>
                  <a:schemeClr val="accent6"/>
                </a:solidFill>
              </a:endParaRPr>
            </a:p>
          </p:txBody>
        </p:sp>
        <p:cxnSp>
          <p:nvCxnSpPr>
            <p:cNvPr id="85" name="Straight Arrow Connector 84"/>
            <p:cNvCxnSpPr/>
            <p:nvPr/>
          </p:nvCxnSpPr>
          <p:spPr>
            <a:xfrm>
              <a:off x="5274006" y="896882"/>
              <a:ext cx="0" cy="3900518"/>
            </a:xfrm>
            <a:prstGeom prst="straightConnector1">
              <a:avLst/>
            </a:prstGeom>
            <a:ln>
              <a:solidFill>
                <a:srgbClr val="008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Arrow Connector 85"/>
            <p:cNvCxnSpPr/>
            <p:nvPr/>
          </p:nvCxnSpPr>
          <p:spPr>
            <a:xfrm flipV="1">
              <a:off x="4140139" y="830860"/>
              <a:ext cx="0" cy="4032275"/>
            </a:xfrm>
            <a:prstGeom prst="straightConnector1">
              <a:avLst/>
            </a:prstGeom>
            <a:ln>
              <a:solidFill>
                <a:srgbClr val="008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Oval 86"/>
            <p:cNvSpPr/>
            <p:nvPr/>
          </p:nvSpPr>
          <p:spPr>
            <a:xfrm>
              <a:off x="4273772" y="4521864"/>
              <a:ext cx="852493" cy="13483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5365285" y="941427"/>
              <a:ext cx="698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i="1" dirty="0" smtClean="0"/>
                <a:t>fiber</a:t>
              </a:r>
              <a:endParaRPr lang="en-US" sz="2000" b="1" i="1" dirty="0"/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4988372" y="5879214"/>
              <a:ext cx="9817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i="1" dirty="0">
                  <a:solidFill>
                    <a:schemeClr val="accent1">
                      <a:lumMod val="75000"/>
                    </a:schemeClr>
                  </a:solidFill>
                </a:rPr>
                <a:t>s</a:t>
              </a:r>
              <a:r>
                <a:rPr lang="en-US" sz="1800" b="1" i="1" dirty="0" smtClean="0">
                  <a:solidFill>
                    <a:schemeClr val="accent1">
                      <a:lumMod val="75000"/>
                    </a:schemeClr>
                  </a:solidFill>
                </a:rPr>
                <a:t>olid </a:t>
              </a:r>
              <a:r>
                <a:rPr lang="en-US" sz="1800" b="1" i="1" dirty="0" err="1" smtClean="0">
                  <a:solidFill>
                    <a:schemeClr val="accent1">
                      <a:lumMod val="75000"/>
                    </a:schemeClr>
                  </a:solidFill>
                </a:rPr>
                <a:t>Xe</a:t>
              </a:r>
              <a:endParaRPr lang="en-US" sz="2000" b="1" i="1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4928432" y="513431"/>
              <a:ext cx="7052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i="1" dirty="0" smtClean="0"/>
                <a:t>laser</a:t>
              </a:r>
              <a:endParaRPr lang="en-US" sz="2000" b="1" i="1" dirty="0"/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3438658" y="5983007"/>
              <a:ext cx="9213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i="1" dirty="0" smtClean="0">
                  <a:solidFill>
                    <a:srgbClr val="FF0000"/>
                  </a:solidFill>
                </a:rPr>
                <a:t>Ba</a:t>
              </a:r>
              <a:r>
                <a:rPr lang="en-US" sz="1800" b="1" i="1" baseline="30000" dirty="0" smtClean="0">
                  <a:solidFill>
                    <a:srgbClr val="FF0000"/>
                  </a:solidFill>
                </a:rPr>
                <a:t>+</a:t>
              </a:r>
              <a:r>
                <a:rPr lang="en-US" sz="1800" b="1" i="1" dirty="0" smtClean="0">
                  <a:solidFill>
                    <a:srgbClr val="FF0000"/>
                  </a:solidFill>
                </a:rPr>
                <a:t> ion</a:t>
              </a:r>
              <a:endParaRPr lang="en-US" sz="2000" b="1" i="1" dirty="0">
                <a:solidFill>
                  <a:srgbClr val="FF0000"/>
                </a:solidFill>
              </a:endParaRPr>
            </a:p>
          </p:txBody>
        </p:sp>
        <p:sp>
          <p:nvSpPr>
            <p:cNvPr id="92" name="Oval 91"/>
            <p:cNvSpPr>
              <a:spLocks noChangeAspect="1"/>
            </p:cNvSpPr>
            <p:nvPr/>
          </p:nvSpPr>
          <p:spPr>
            <a:xfrm>
              <a:off x="4642127" y="5637215"/>
              <a:ext cx="154587" cy="15527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3" name="Straight Connector 92"/>
            <p:cNvCxnSpPr/>
            <p:nvPr/>
          </p:nvCxnSpPr>
          <p:spPr>
            <a:xfrm>
              <a:off x="4059235" y="1444559"/>
              <a:ext cx="155051" cy="37612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/>
            <p:nvPr/>
          </p:nvCxnSpPr>
          <p:spPr>
            <a:xfrm flipH="1">
              <a:off x="5203553" y="1419138"/>
              <a:ext cx="155051" cy="46756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/>
            <p:nvPr/>
          </p:nvCxnSpPr>
          <p:spPr>
            <a:xfrm flipV="1">
              <a:off x="4102580" y="5792490"/>
              <a:ext cx="412614" cy="266717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6" name="Straight Arrow Connector 95"/>
          <p:cNvCxnSpPr/>
          <p:nvPr/>
        </p:nvCxnSpPr>
        <p:spPr>
          <a:xfrm>
            <a:off x="5633723" y="2590800"/>
            <a:ext cx="843277" cy="433390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/>
          <p:cNvCxnSpPr/>
          <p:nvPr/>
        </p:nvCxnSpPr>
        <p:spPr>
          <a:xfrm>
            <a:off x="2438400" y="3835915"/>
            <a:ext cx="1295400" cy="0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2910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17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7200" y="1447800"/>
            <a:ext cx="8166082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dirty="0" smtClean="0">
                <a:solidFill>
                  <a:srgbClr val="0000CC"/>
                </a:solidFill>
              </a:rPr>
              <a:t>Requires:</a:t>
            </a:r>
          </a:p>
          <a:p>
            <a:pPr marL="285750" indent="-285750">
              <a:buFontTx/>
              <a:buChar char="-"/>
            </a:pPr>
            <a:r>
              <a:rPr lang="en-US" sz="2800" dirty="0" smtClean="0"/>
              <a:t>Position of 2</a:t>
            </a:r>
            <a:r>
              <a:rPr lang="el-GR" sz="2800" dirty="0" smtClean="0"/>
              <a:t>β</a:t>
            </a:r>
            <a:r>
              <a:rPr lang="en-US" sz="2800" dirty="0" smtClean="0"/>
              <a:t> decay known (TPC)</a:t>
            </a:r>
          </a:p>
          <a:p>
            <a:pPr marL="285750" indent="-285750">
              <a:buFontTx/>
              <a:buChar char="-"/>
            </a:pPr>
            <a:r>
              <a:rPr lang="en-US" sz="2800" dirty="0" smtClean="0"/>
              <a:t>Understanding of Ba/Ba</a:t>
            </a:r>
            <a:r>
              <a:rPr lang="en-US" sz="2800" b="1" baseline="30000" dirty="0" smtClean="0"/>
              <a:t>+</a:t>
            </a:r>
            <a:r>
              <a:rPr lang="en-US" sz="2800" dirty="0" smtClean="0"/>
              <a:t> fluorescence in solid xenon</a:t>
            </a:r>
          </a:p>
          <a:p>
            <a:pPr marL="285750" indent="-285750">
              <a:buFontTx/>
              <a:buChar char="-"/>
            </a:pPr>
            <a:r>
              <a:rPr lang="en-US" sz="2800" dirty="0" smtClean="0"/>
              <a:t>Detection sensitivity at single atom/ion level</a:t>
            </a:r>
            <a:endParaRPr 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1801871" y="158395"/>
            <a:ext cx="59636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Barium Tagging in Solid Xenon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1454312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378442" y="2336292"/>
            <a:ext cx="8229600" cy="907941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rgbClr val="00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7200" y="1447800"/>
            <a:ext cx="8166082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dirty="0" smtClean="0">
                <a:solidFill>
                  <a:srgbClr val="0000CC"/>
                </a:solidFill>
              </a:rPr>
              <a:t>Requires:</a:t>
            </a:r>
          </a:p>
          <a:p>
            <a:pPr marL="285750" indent="-285750">
              <a:buFontTx/>
              <a:buChar char="-"/>
            </a:pPr>
            <a:r>
              <a:rPr lang="en-US" sz="2800" dirty="0" smtClean="0"/>
              <a:t>Position of 2</a:t>
            </a:r>
            <a:r>
              <a:rPr lang="el-GR" sz="2800" dirty="0" smtClean="0"/>
              <a:t>β</a:t>
            </a:r>
            <a:r>
              <a:rPr lang="en-US" sz="2800" dirty="0" smtClean="0"/>
              <a:t> decay known (TPC)</a:t>
            </a:r>
          </a:p>
          <a:p>
            <a:pPr marL="285750" indent="-285750">
              <a:buFontTx/>
              <a:buChar char="-"/>
            </a:pPr>
            <a:r>
              <a:rPr lang="en-US" sz="2800" dirty="0" smtClean="0"/>
              <a:t>Understanding of Ba/Ba+ fluorescence in solid xenon</a:t>
            </a:r>
          </a:p>
          <a:p>
            <a:pPr marL="285750" indent="-285750">
              <a:buFontTx/>
              <a:buChar char="-"/>
            </a:pPr>
            <a:r>
              <a:rPr lang="en-US" sz="2800" dirty="0" smtClean="0"/>
              <a:t>Detection sensitivity at single atom/ion level</a:t>
            </a:r>
            <a:endParaRPr lang="en-US" sz="2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18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3429000"/>
            <a:ext cx="1251602" cy="1745656"/>
          </a:xfrm>
          <a:prstGeom prst="rect">
            <a:avLst/>
          </a:prstGeom>
          <a:ln w="31750">
            <a:solidFill>
              <a:srgbClr val="006600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1801871" y="158395"/>
            <a:ext cx="59636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Barium Tagging in Solid Xenon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1361190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Rectangle 100"/>
          <p:cNvSpPr/>
          <p:nvPr/>
        </p:nvSpPr>
        <p:spPr>
          <a:xfrm>
            <a:off x="6019800" y="2341514"/>
            <a:ext cx="228600" cy="32353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838200" y="2428863"/>
            <a:ext cx="349570" cy="19050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805696" y="2501253"/>
            <a:ext cx="414578" cy="457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953074" y="2412671"/>
            <a:ext cx="0" cy="222883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1071946" y="2412671"/>
            <a:ext cx="0" cy="222883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/>
          <p:cNvSpPr/>
          <p:nvPr/>
        </p:nvSpPr>
        <p:spPr>
          <a:xfrm>
            <a:off x="4770665" y="2427090"/>
            <a:ext cx="500902" cy="19050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4738162" y="2499480"/>
            <a:ext cx="414578" cy="457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7" name="Straight Connector 56"/>
          <p:cNvCxnSpPr/>
          <p:nvPr/>
        </p:nvCxnSpPr>
        <p:spPr>
          <a:xfrm>
            <a:off x="4885540" y="2410898"/>
            <a:ext cx="0" cy="222883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5038205" y="2410898"/>
            <a:ext cx="0" cy="222883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5157503" y="2414641"/>
            <a:ext cx="0" cy="222883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5271567" y="2441480"/>
            <a:ext cx="0" cy="16172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/>
          <p:cNvCxnSpPr/>
          <p:nvPr/>
        </p:nvCxnSpPr>
        <p:spPr>
          <a:xfrm>
            <a:off x="647268" y="2525675"/>
            <a:ext cx="7892803" cy="0"/>
          </a:xfrm>
          <a:prstGeom prst="straightConnector1">
            <a:avLst/>
          </a:prstGeom>
          <a:ln w="28575">
            <a:solidFill>
              <a:srgbClr val="FFC000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H="1">
            <a:off x="2541596" y="2428863"/>
            <a:ext cx="354004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H="1">
            <a:off x="2540017" y="2619363"/>
            <a:ext cx="354004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19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057400" y="76200"/>
            <a:ext cx="513897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 smtClean="0"/>
              <a:t>Ion Beam</a:t>
            </a:r>
          </a:p>
          <a:p>
            <a:pPr algn="ctr"/>
            <a:r>
              <a:rPr lang="en-US" sz="2400" i="1" dirty="0" smtClean="0"/>
              <a:t>for depositing Ba</a:t>
            </a:r>
            <a:r>
              <a:rPr lang="en-US" sz="2400" i="1" baseline="30000" dirty="0" smtClean="0"/>
              <a:t>+</a:t>
            </a:r>
            <a:r>
              <a:rPr lang="en-US" sz="2400" i="1" dirty="0" smtClean="0"/>
              <a:t> ions into Solid Xenon</a:t>
            </a:r>
            <a:endParaRPr lang="en-US" sz="2400" i="1" dirty="0"/>
          </a:p>
        </p:txBody>
      </p:sp>
      <p:cxnSp>
        <p:nvCxnSpPr>
          <p:cNvPr id="41" name="Straight Connector 40"/>
          <p:cNvCxnSpPr/>
          <p:nvPr/>
        </p:nvCxnSpPr>
        <p:spPr>
          <a:xfrm>
            <a:off x="2661978" y="2412671"/>
            <a:ext cx="0" cy="222883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2780850" y="2412671"/>
            <a:ext cx="0" cy="222883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>
            <a:off x="4072149" y="2438046"/>
            <a:ext cx="354004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H="1">
            <a:off x="4070570" y="2628546"/>
            <a:ext cx="354004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4192531" y="2421854"/>
            <a:ext cx="0" cy="222883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>
            <a:off x="4311403" y="2421854"/>
            <a:ext cx="0" cy="222883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68"/>
          <p:cNvSpPr/>
          <p:nvPr/>
        </p:nvSpPr>
        <p:spPr>
          <a:xfrm>
            <a:off x="7720445" y="2638312"/>
            <a:ext cx="57150" cy="63828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Freeform 69"/>
          <p:cNvSpPr/>
          <p:nvPr/>
        </p:nvSpPr>
        <p:spPr>
          <a:xfrm>
            <a:off x="7543800" y="2327312"/>
            <a:ext cx="345364" cy="396725"/>
          </a:xfrm>
          <a:custGeom>
            <a:avLst/>
            <a:gdLst>
              <a:gd name="connsiteX0" fmla="*/ 0 w 863125"/>
              <a:gd name="connsiteY0" fmla="*/ 0 h 1204957"/>
              <a:gd name="connsiteX1" fmla="*/ 863125 w 863125"/>
              <a:gd name="connsiteY1" fmla="*/ 0 h 1204957"/>
              <a:gd name="connsiteX2" fmla="*/ 863125 w 863125"/>
              <a:gd name="connsiteY2" fmla="*/ 1204957 h 1204957"/>
              <a:gd name="connsiteX3" fmla="*/ 17091 w 863125"/>
              <a:gd name="connsiteY3" fmla="*/ 1204957 h 1204957"/>
              <a:gd name="connsiteX4" fmla="*/ 17091 w 863125"/>
              <a:gd name="connsiteY4" fmla="*/ 957129 h 1204957"/>
              <a:gd name="connsiteX5" fmla="*/ 393106 w 863125"/>
              <a:gd name="connsiteY5" fmla="*/ 957129 h 1204957"/>
              <a:gd name="connsiteX6" fmla="*/ 546931 w 863125"/>
              <a:gd name="connsiteY6" fmla="*/ 803304 h 1204957"/>
              <a:gd name="connsiteX7" fmla="*/ 546931 w 863125"/>
              <a:gd name="connsiteY7" fmla="*/ 384561 h 1204957"/>
              <a:gd name="connsiteX8" fmla="*/ 410198 w 863125"/>
              <a:gd name="connsiteY8" fmla="*/ 247828 h 1204957"/>
              <a:gd name="connsiteX9" fmla="*/ 8546 w 863125"/>
              <a:gd name="connsiteY9" fmla="*/ 247828 h 1204957"/>
              <a:gd name="connsiteX10" fmla="*/ 0 w 863125"/>
              <a:gd name="connsiteY10" fmla="*/ 0 h 1204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63125" h="1204957">
                <a:moveTo>
                  <a:pt x="0" y="0"/>
                </a:moveTo>
                <a:lnTo>
                  <a:pt x="863125" y="0"/>
                </a:lnTo>
                <a:lnTo>
                  <a:pt x="863125" y="1204957"/>
                </a:lnTo>
                <a:lnTo>
                  <a:pt x="17091" y="1204957"/>
                </a:lnTo>
                <a:lnTo>
                  <a:pt x="17091" y="957129"/>
                </a:lnTo>
                <a:lnTo>
                  <a:pt x="393106" y="957129"/>
                </a:lnTo>
                <a:lnTo>
                  <a:pt x="546931" y="803304"/>
                </a:lnTo>
                <a:lnTo>
                  <a:pt x="546931" y="384561"/>
                </a:lnTo>
                <a:lnTo>
                  <a:pt x="410198" y="247828"/>
                </a:lnTo>
                <a:lnTo>
                  <a:pt x="8546" y="247828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1371600" y="2429814"/>
            <a:ext cx="457200" cy="19172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Flowchart: Direct Access Storage 86"/>
          <p:cNvSpPr/>
          <p:nvPr/>
        </p:nvSpPr>
        <p:spPr>
          <a:xfrm>
            <a:off x="222245" y="2370227"/>
            <a:ext cx="482617" cy="310896"/>
          </a:xfrm>
          <a:prstGeom prst="flowChartMagneticDrum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Cube 87"/>
          <p:cNvSpPr/>
          <p:nvPr/>
        </p:nvSpPr>
        <p:spPr>
          <a:xfrm>
            <a:off x="1930906" y="2395426"/>
            <a:ext cx="457200" cy="291427"/>
          </a:xfrm>
          <a:prstGeom prst="cub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/>
          <p:cNvSpPr/>
          <p:nvPr/>
        </p:nvSpPr>
        <p:spPr>
          <a:xfrm>
            <a:off x="6798828" y="2205920"/>
            <a:ext cx="266959" cy="65256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/>
          <p:cNvSpPr/>
          <p:nvPr/>
        </p:nvSpPr>
        <p:spPr>
          <a:xfrm>
            <a:off x="6871646" y="2343482"/>
            <a:ext cx="121321" cy="377442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/>
          <p:cNvSpPr/>
          <p:nvPr/>
        </p:nvSpPr>
        <p:spPr>
          <a:xfrm>
            <a:off x="6990075" y="2205920"/>
            <a:ext cx="266959" cy="65256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/>
          <p:cNvSpPr/>
          <p:nvPr/>
        </p:nvSpPr>
        <p:spPr>
          <a:xfrm>
            <a:off x="7062893" y="2343482"/>
            <a:ext cx="121321" cy="377442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/>
          <p:cNvSpPr/>
          <p:nvPr/>
        </p:nvSpPr>
        <p:spPr>
          <a:xfrm>
            <a:off x="7184212" y="2199390"/>
            <a:ext cx="266959" cy="65256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/>
          <p:cNvSpPr/>
          <p:nvPr/>
        </p:nvSpPr>
        <p:spPr>
          <a:xfrm>
            <a:off x="7257030" y="2336952"/>
            <a:ext cx="121321" cy="377442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3224645" y="2642871"/>
            <a:ext cx="57150" cy="63372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Freeform 96"/>
          <p:cNvSpPr/>
          <p:nvPr/>
        </p:nvSpPr>
        <p:spPr>
          <a:xfrm>
            <a:off x="3048000" y="2331871"/>
            <a:ext cx="345364" cy="396725"/>
          </a:xfrm>
          <a:custGeom>
            <a:avLst/>
            <a:gdLst>
              <a:gd name="connsiteX0" fmla="*/ 0 w 863125"/>
              <a:gd name="connsiteY0" fmla="*/ 0 h 1204957"/>
              <a:gd name="connsiteX1" fmla="*/ 863125 w 863125"/>
              <a:gd name="connsiteY1" fmla="*/ 0 h 1204957"/>
              <a:gd name="connsiteX2" fmla="*/ 863125 w 863125"/>
              <a:gd name="connsiteY2" fmla="*/ 1204957 h 1204957"/>
              <a:gd name="connsiteX3" fmla="*/ 17091 w 863125"/>
              <a:gd name="connsiteY3" fmla="*/ 1204957 h 1204957"/>
              <a:gd name="connsiteX4" fmla="*/ 17091 w 863125"/>
              <a:gd name="connsiteY4" fmla="*/ 957129 h 1204957"/>
              <a:gd name="connsiteX5" fmla="*/ 393106 w 863125"/>
              <a:gd name="connsiteY5" fmla="*/ 957129 h 1204957"/>
              <a:gd name="connsiteX6" fmla="*/ 546931 w 863125"/>
              <a:gd name="connsiteY6" fmla="*/ 803304 h 1204957"/>
              <a:gd name="connsiteX7" fmla="*/ 546931 w 863125"/>
              <a:gd name="connsiteY7" fmla="*/ 384561 h 1204957"/>
              <a:gd name="connsiteX8" fmla="*/ 410198 w 863125"/>
              <a:gd name="connsiteY8" fmla="*/ 247828 h 1204957"/>
              <a:gd name="connsiteX9" fmla="*/ 8546 w 863125"/>
              <a:gd name="connsiteY9" fmla="*/ 247828 h 1204957"/>
              <a:gd name="connsiteX10" fmla="*/ 0 w 863125"/>
              <a:gd name="connsiteY10" fmla="*/ 0 h 1204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63125" h="1204957">
                <a:moveTo>
                  <a:pt x="0" y="0"/>
                </a:moveTo>
                <a:lnTo>
                  <a:pt x="863125" y="0"/>
                </a:lnTo>
                <a:lnTo>
                  <a:pt x="863125" y="1204957"/>
                </a:lnTo>
                <a:lnTo>
                  <a:pt x="17091" y="1204957"/>
                </a:lnTo>
                <a:lnTo>
                  <a:pt x="17091" y="957129"/>
                </a:lnTo>
                <a:lnTo>
                  <a:pt x="393106" y="957129"/>
                </a:lnTo>
                <a:lnTo>
                  <a:pt x="546931" y="803304"/>
                </a:lnTo>
                <a:lnTo>
                  <a:pt x="546931" y="384561"/>
                </a:lnTo>
                <a:lnTo>
                  <a:pt x="410198" y="247828"/>
                </a:lnTo>
                <a:lnTo>
                  <a:pt x="8546" y="247828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5905500" y="2453463"/>
            <a:ext cx="228600" cy="32353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/>
          <p:cNvSpPr/>
          <p:nvPr/>
        </p:nvSpPr>
        <p:spPr>
          <a:xfrm>
            <a:off x="3624711" y="2434373"/>
            <a:ext cx="294146" cy="19172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5486400" y="2438114"/>
            <a:ext cx="294146" cy="19172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6400800" y="2426822"/>
            <a:ext cx="294146" cy="19172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6" name="Picture 10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 flipH="1">
            <a:off x="8531734" y="2120349"/>
            <a:ext cx="123967" cy="905914"/>
          </a:xfrm>
          <a:prstGeom prst="rect">
            <a:avLst/>
          </a:prstGeom>
        </p:spPr>
      </p:pic>
      <p:sp>
        <p:nvSpPr>
          <p:cNvPr id="120" name="TextBox 119"/>
          <p:cNvSpPr txBox="1"/>
          <p:nvPr/>
        </p:nvSpPr>
        <p:spPr>
          <a:xfrm>
            <a:off x="52113" y="1033041"/>
            <a:ext cx="914033" cy="92333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9900"/>
                </a:solidFill>
              </a:rPr>
              <a:t>Ba</a:t>
            </a:r>
            <a:r>
              <a:rPr lang="en-US" b="1" baseline="30000" dirty="0" smtClean="0">
                <a:solidFill>
                  <a:srgbClr val="009900"/>
                </a:solidFill>
              </a:rPr>
              <a:t>+</a:t>
            </a:r>
            <a:r>
              <a:rPr lang="en-US" b="1" dirty="0" smtClean="0">
                <a:solidFill>
                  <a:srgbClr val="009900"/>
                </a:solidFill>
              </a:rPr>
              <a:t> ion </a:t>
            </a:r>
          </a:p>
          <a:p>
            <a:r>
              <a:rPr lang="en-US" b="1" dirty="0" smtClean="0">
                <a:solidFill>
                  <a:srgbClr val="009900"/>
                </a:solidFill>
              </a:rPr>
              <a:t>source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2000 V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22" name="Straight Arrow Connector 121"/>
          <p:cNvCxnSpPr/>
          <p:nvPr/>
        </p:nvCxnSpPr>
        <p:spPr>
          <a:xfrm>
            <a:off x="452667" y="1956371"/>
            <a:ext cx="0" cy="35705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TextBox 124"/>
          <p:cNvSpPr txBox="1"/>
          <p:nvPr/>
        </p:nvSpPr>
        <p:spPr>
          <a:xfrm>
            <a:off x="1608992" y="1310040"/>
            <a:ext cx="1182118" cy="6463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009900"/>
                </a:solidFill>
              </a:rPr>
              <a:t>E</a:t>
            </a:r>
            <a:r>
              <a:rPr lang="az-Cyrl-AZ" b="1" dirty="0" smtClean="0">
                <a:solidFill>
                  <a:srgbClr val="009900"/>
                </a:solidFill>
              </a:rPr>
              <a:t>х</a:t>
            </a:r>
            <a:r>
              <a:rPr lang="en-US" b="1" dirty="0" smtClean="0">
                <a:solidFill>
                  <a:srgbClr val="009900"/>
                </a:solidFill>
              </a:rPr>
              <a:t>B</a:t>
            </a:r>
          </a:p>
          <a:p>
            <a:pPr algn="ctr"/>
            <a:r>
              <a:rPr lang="en-US" b="1" dirty="0">
                <a:solidFill>
                  <a:srgbClr val="009900"/>
                </a:solidFill>
              </a:rPr>
              <a:t>m</a:t>
            </a:r>
            <a:r>
              <a:rPr lang="en-US" b="1" dirty="0" smtClean="0">
                <a:solidFill>
                  <a:srgbClr val="009900"/>
                </a:solidFill>
              </a:rPr>
              <a:t>ass filter</a:t>
            </a:r>
          </a:p>
        </p:txBody>
      </p:sp>
      <p:cxnSp>
        <p:nvCxnSpPr>
          <p:cNvPr id="126" name="Straight Arrow Connector 125"/>
          <p:cNvCxnSpPr/>
          <p:nvPr/>
        </p:nvCxnSpPr>
        <p:spPr>
          <a:xfrm>
            <a:off x="2154034" y="1956371"/>
            <a:ext cx="0" cy="35705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/>
          <p:cNvCxnSpPr/>
          <p:nvPr/>
        </p:nvCxnSpPr>
        <p:spPr>
          <a:xfrm>
            <a:off x="6888463" y="2521504"/>
            <a:ext cx="87683" cy="1360"/>
          </a:xfrm>
          <a:prstGeom prst="line">
            <a:avLst/>
          </a:prstGeom>
          <a:ln w="28575">
            <a:solidFill>
              <a:srgbClr val="FFC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/>
          <p:cNvCxnSpPr/>
          <p:nvPr/>
        </p:nvCxnSpPr>
        <p:spPr>
          <a:xfrm>
            <a:off x="7079710" y="2523955"/>
            <a:ext cx="87683" cy="1360"/>
          </a:xfrm>
          <a:prstGeom prst="line">
            <a:avLst/>
          </a:prstGeom>
          <a:ln w="28575">
            <a:solidFill>
              <a:srgbClr val="FFC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/>
          <p:cNvCxnSpPr>
            <a:endCxn id="94" idx="6"/>
          </p:cNvCxnSpPr>
          <p:nvPr/>
        </p:nvCxnSpPr>
        <p:spPr>
          <a:xfrm flipV="1">
            <a:off x="7290667" y="2525674"/>
            <a:ext cx="160504" cy="408"/>
          </a:xfrm>
          <a:prstGeom prst="line">
            <a:avLst/>
          </a:prstGeom>
          <a:ln w="28575">
            <a:solidFill>
              <a:srgbClr val="FFC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TextBox 135"/>
          <p:cNvSpPr txBox="1"/>
          <p:nvPr/>
        </p:nvSpPr>
        <p:spPr>
          <a:xfrm>
            <a:off x="5633473" y="1295523"/>
            <a:ext cx="867545" cy="6463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009900"/>
                </a:solidFill>
              </a:rPr>
              <a:t>pulsing</a:t>
            </a:r>
          </a:p>
          <a:p>
            <a:pPr algn="ctr"/>
            <a:r>
              <a:rPr lang="en-US" b="1" dirty="0" smtClean="0">
                <a:solidFill>
                  <a:srgbClr val="009900"/>
                </a:solidFill>
              </a:rPr>
              <a:t>plates</a:t>
            </a:r>
          </a:p>
        </p:txBody>
      </p:sp>
      <p:cxnSp>
        <p:nvCxnSpPr>
          <p:cNvPr id="137" name="Straight Arrow Connector 136"/>
          <p:cNvCxnSpPr/>
          <p:nvPr/>
        </p:nvCxnSpPr>
        <p:spPr>
          <a:xfrm>
            <a:off x="6057870" y="1945987"/>
            <a:ext cx="0" cy="35705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TextBox 137"/>
          <p:cNvSpPr txBox="1"/>
          <p:nvPr/>
        </p:nvSpPr>
        <p:spPr>
          <a:xfrm>
            <a:off x="8000444" y="1288490"/>
            <a:ext cx="1028487" cy="6463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009900"/>
                </a:solidFill>
              </a:rPr>
              <a:t>Sapphire</a:t>
            </a:r>
          </a:p>
          <a:p>
            <a:pPr algn="ctr"/>
            <a:r>
              <a:rPr lang="en-US" b="1" dirty="0" smtClean="0">
                <a:solidFill>
                  <a:srgbClr val="009900"/>
                </a:solidFill>
              </a:rPr>
              <a:t>Window</a:t>
            </a:r>
          </a:p>
        </p:txBody>
      </p:sp>
      <p:cxnSp>
        <p:nvCxnSpPr>
          <p:cNvPr id="139" name="Straight Arrow Connector 138"/>
          <p:cNvCxnSpPr/>
          <p:nvPr/>
        </p:nvCxnSpPr>
        <p:spPr>
          <a:xfrm>
            <a:off x="8514688" y="1945986"/>
            <a:ext cx="0" cy="35705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0" name="Picture 13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46" b="13548"/>
          <a:stretch/>
        </p:blipFill>
        <p:spPr>
          <a:xfrm>
            <a:off x="537536" y="3962399"/>
            <a:ext cx="6816460" cy="2527051"/>
          </a:xfrm>
          <a:prstGeom prst="rect">
            <a:avLst/>
          </a:prstGeom>
          <a:ln w="31750">
            <a:solidFill>
              <a:schemeClr val="tx1">
                <a:lumMod val="85000"/>
                <a:lumOff val="15000"/>
              </a:schemeClr>
            </a:solidFill>
          </a:ln>
        </p:spPr>
      </p:pic>
      <p:cxnSp>
        <p:nvCxnSpPr>
          <p:cNvPr id="141" name="Straight Arrow Connector 140"/>
          <p:cNvCxnSpPr/>
          <p:nvPr/>
        </p:nvCxnSpPr>
        <p:spPr>
          <a:xfrm flipV="1">
            <a:off x="1012985" y="2703157"/>
            <a:ext cx="0" cy="67777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TextBox 142"/>
          <p:cNvSpPr txBox="1"/>
          <p:nvPr/>
        </p:nvSpPr>
        <p:spPr>
          <a:xfrm>
            <a:off x="452667" y="3336872"/>
            <a:ext cx="1165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Acceleration/</a:t>
            </a:r>
          </a:p>
          <a:p>
            <a:pPr algn="ctr"/>
            <a:r>
              <a:rPr lang="en-US" sz="1400" dirty="0" smtClean="0"/>
              <a:t>Einzel Lens</a:t>
            </a:r>
            <a:endParaRPr lang="en-US" sz="1400" dirty="0"/>
          </a:p>
        </p:txBody>
      </p:sp>
      <p:cxnSp>
        <p:nvCxnSpPr>
          <p:cNvPr id="144" name="Straight Arrow Connector 143"/>
          <p:cNvCxnSpPr/>
          <p:nvPr/>
        </p:nvCxnSpPr>
        <p:spPr>
          <a:xfrm flipV="1">
            <a:off x="2709898" y="2703158"/>
            <a:ext cx="0" cy="46545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TextBox 144"/>
          <p:cNvSpPr txBox="1"/>
          <p:nvPr/>
        </p:nvSpPr>
        <p:spPr>
          <a:xfrm>
            <a:off x="2231935" y="3192558"/>
            <a:ext cx="9773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Einzel Lens</a:t>
            </a:r>
            <a:endParaRPr lang="en-US" sz="1400" dirty="0"/>
          </a:p>
        </p:txBody>
      </p:sp>
      <p:cxnSp>
        <p:nvCxnSpPr>
          <p:cNvPr id="146" name="Straight Arrow Connector 145"/>
          <p:cNvCxnSpPr/>
          <p:nvPr/>
        </p:nvCxnSpPr>
        <p:spPr>
          <a:xfrm flipV="1">
            <a:off x="4258157" y="2703158"/>
            <a:ext cx="0" cy="67777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TextBox 146"/>
          <p:cNvSpPr txBox="1"/>
          <p:nvPr/>
        </p:nvSpPr>
        <p:spPr>
          <a:xfrm>
            <a:off x="3786613" y="3394347"/>
            <a:ext cx="9773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Einzel Lens</a:t>
            </a:r>
            <a:endParaRPr lang="en-US" sz="1400" dirty="0"/>
          </a:p>
        </p:txBody>
      </p:sp>
      <p:cxnSp>
        <p:nvCxnSpPr>
          <p:cNvPr id="151" name="Straight Arrow Connector 150"/>
          <p:cNvCxnSpPr/>
          <p:nvPr/>
        </p:nvCxnSpPr>
        <p:spPr>
          <a:xfrm flipV="1">
            <a:off x="1581219" y="2671823"/>
            <a:ext cx="0" cy="264059"/>
          </a:xfrm>
          <a:prstGeom prst="straightConnector1">
            <a:avLst/>
          </a:prstGeom>
          <a:ln w="19050">
            <a:solidFill>
              <a:srgbClr val="0000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TextBox 153"/>
          <p:cNvSpPr txBox="1"/>
          <p:nvPr/>
        </p:nvSpPr>
        <p:spPr>
          <a:xfrm>
            <a:off x="1161149" y="2894582"/>
            <a:ext cx="8133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solidFill>
                  <a:srgbClr val="0000CC"/>
                </a:solidFill>
              </a:rPr>
              <a:t>deflection</a:t>
            </a:r>
          </a:p>
          <a:p>
            <a:pPr algn="ctr"/>
            <a:r>
              <a:rPr lang="en-US" sz="1200" dirty="0" smtClean="0">
                <a:solidFill>
                  <a:srgbClr val="0000CC"/>
                </a:solidFill>
              </a:rPr>
              <a:t>plates</a:t>
            </a:r>
            <a:endParaRPr lang="en-US" sz="1200" dirty="0">
              <a:solidFill>
                <a:srgbClr val="0000CC"/>
              </a:solidFill>
            </a:endParaRPr>
          </a:p>
        </p:txBody>
      </p:sp>
      <p:cxnSp>
        <p:nvCxnSpPr>
          <p:cNvPr id="155" name="Straight Arrow Connector 154"/>
          <p:cNvCxnSpPr/>
          <p:nvPr/>
        </p:nvCxnSpPr>
        <p:spPr>
          <a:xfrm flipV="1">
            <a:off x="3779487" y="2670805"/>
            <a:ext cx="0" cy="264059"/>
          </a:xfrm>
          <a:prstGeom prst="straightConnector1">
            <a:avLst/>
          </a:prstGeom>
          <a:ln w="19050">
            <a:solidFill>
              <a:srgbClr val="0000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TextBox 155"/>
          <p:cNvSpPr txBox="1"/>
          <p:nvPr/>
        </p:nvSpPr>
        <p:spPr>
          <a:xfrm>
            <a:off x="3359417" y="2893564"/>
            <a:ext cx="8133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solidFill>
                  <a:srgbClr val="0000CC"/>
                </a:solidFill>
              </a:rPr>
              <a:t>deflection</a:t>
            </a:r>
          </a:p>
          <a:p>
            <a:pPr algn="ctr"/>
            <a:r>
              <a:rPr lang="en-US" sz="1200" dirty="0" smtClean="0">
                <a:solidFill>
                  <a:srgbClr val="0000CC"/>
                </a:solidFill>
              </a:rPr>
              <a:t>plates</a:t>
            </a:r>
            <a:endParaRPr lang="en-US" sz="1200" dirty="0">
              <a:solidFill>
                <a:srgbClr val="0000CC"/>
              </a:solidFill>
            </a:endParaRPr>
          </a:p>
        </p:txBody>
      </p:sp>
      <p:cxnSp>
        <p:nvCxnSpPr>
          <p:cNvPr id="158" name="Straight Arrow Connector 157"/>
          <p:cNvCxnSpPr/>
          <p:nvPr/>
        </p:nvCxnSpPr>
        <p:spPr>
          <a:xfrm flipH="1" flipV="1">
            <a:off x="5643213" y="2695677"/>
            <a:ext cx="137333" cy="304075"/>
          </a:xfrm>
          <a:prstGeom prst="straightConnector1">
            <a:avLst/>
          </a:prstGeom>
          <a:ln w="19050">
            <a:solidFill>
              <a:srgbClr val="0000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Box 158"/>
          <p:cNvSpPr txBox="1"/>
          <p:nvPr/>
        </p:nvSpPr>
        <p:spPr>
          <a:xfrm>
            <a:off x="5637800" y="2999752"/>
            <a:ext cx="8133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solidFill>
                  <a:srgbClr val="0000CC"/>
                </a:solidFill>
              </a:rPr>
              <a:t>deflection</a:t>
            </a:r>
          </a:p>
          <a:p>
            <a:pPr algn="ctr"/>
            <a:r>
              <a:rPr lang="en-US" sz="1200" dirty="0" smtClean="0">
                <a:solidFill>
                  <a:srgbClr val="0000CC"/>
                </a:solidFill>
              </a:rPr>
              <a:t>plates</a:t>
            </a:r>
            <a:endParaRPr lang="en-US" sz="1200" dirty="0">
              <a:solidFill>
                <a:srgbClr val="0000CC"/>
              </a:solidFill>
            </a:endParaRPr>
          </a:p>
        </p:txBody>
      </p:sp>
      <p:cxnSp>
        <p:nvCxnSpPr>
          <p:cNvPr id="161" name="Straight Arrow Connector 160"/>
          <p:cNvCxnSpPr/>
          <p:nvPr/>
        </p:nvCxnSpPr>
        <p:spPr>
          <a:xfrm flipV="1">
            <a:off x="6324600" y="2735498"/>
            <a:ext cx="176418" cy="304074"/>
          </a:xfrm>
          <a:prstGeom prst="straightConnector1">
            <a:avLst/>
          </a:prstGeom>
          <a:ln w="19050">
            <a:solidFill>
              <a:srgbClr val="0000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Arrow Connector 163"/>
          <p:cNvCxnSpPr/>
          <p:nvPr/>
        </p:nvCxnSpPr>
        <p:spPr>
          <a:xfrm>
            <a:off x="5039264" y="1984463"/>
            <a:ext cx="0" cy="35705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TextBox 164"/>
          <p:cNvSpPr txBox="1"/>
          <p:nvPr/>
        </p:nvSpPr>
        <p:spPr>
          <a:xfrm>
            <a:off x="4518448" y="1680232"/>
            <a:ext cx="10416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Decelerator</a:t>
            </a:r>
            <a:endParaRPr lang="en-US" sz="1400" dirty="0"/>
          </a:p>
        </p:txBody>
      </p:sp>
      <p:cxnSp>
        <p:nvCxnSpPr>
          <p:cNvPr id="166" name="Straight Arrow Connector 165"/>
          <p:cNvCxnSpPr/>
          <p:nvPr/>
        </p:nvCxnSpPr>
        <p:spPr>
          <a:xfrm flipH="1">
            <a:off x="3253220" y="1834120"/>
            <a:ext cx="140144" cy="450119"/>
          </a:xfrm>
          <a:prstGeom prst="straightConnector1">
            <a:avLst/>
          </a:prstGeom>
          <a:ln w="19050">
            <a:solidFill>
              <a:srgbClr val="0000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TextBox 167"/>
          <p:cNvSpPr txBox="1"/>
          <p:nvPr/>
        </p:nvSpPr>
        <p:spPr>
          <a:xfrm>
            <a:off x="3028938" y="1494706"/>
            <a:ext cx="10577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0000CC"/>
                </a:solidFill>
              </a:rPr>
              <a:t>Faraday cup</a:t>
            </a:r>
            <a:endParaRPr lang="en-US" sz="1400" dirty="0">
              <a:solidFill>
                <a:srgbClr val="0000CC"/>
              </a:solidFill>
            </a:endParaRPr>
          </a:p>
        </p:txBody>
      </p:sp>
      <p:cxnSp>
        <p:nvCxnSpPr>
          <p:cNvPr id="169" name="Straight Arrow Connector 168"/>
          <p:cNvCxnSpPr/>
          <p:nvPr/>
        </p:nvCxnSpPr>
        <p:spPr>
          <a:xfrm>
            <a:off x="7543800" y="1802483"/>
            <a:ext cx="163723" cy="450119"/>
          </a:xfrm>
          <a:prstGeom prst="straightConnector1">
            <a:avLst/>
          </a:prstGeom>
          <a:ln w="19050">
            <a:solidFill>
              <a:srgbClr val="0000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TextBox 170"/>
          <p:cNvSpPr txBox="1"/>
          <p:nvPr/>
        </p:nvSpPr>
        <p:spPr>
          <a:xfrm>
            <a:off x="6761804" y="1494706"/>
            <a:ext cx="10577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0000CC"/>
                </a:solidFill>
              </a:rPr>
              <a:t>Faraday cup</a:t>
            </a:r>
            <a:endParaRPr lang="en-US" sz="1400" dirty="0">
              <a:solidFill>
                <a:srgbClr val="0000CC"/>
              </a:solidFill>
            </a:endParaRPr>
          </a:p>
        </p:txBody>
      </p:sp>
      <p:cxnSp>
        <p:nvCxnSpPr>
          <p:cNvPr id="172" name="Straight Arrow Connector 171"/>
          <p:cNvCxnSpPr/>
          <p:nvPr/>
        </p:nvCxnSpPr>
        <p:spPr>
          <a:xfrm flipV="1">
            <a:off x="7153697" y="2934865"/>
            <a:ext cx="0" cy="459482"/>
          </a:xfrm>
          <a:prstGeom prst="straightConnector1">
            <a:avLst/>
          </a:prstGeom>
          <a:ln w="190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TextBox 174"/>
          <p:cNvSpPr txBox="1"/>
          <p:nvPr/>
        </p:nvSpPr>
        <p:spPr>
          <a:xfrm>
            <a:off x="6573257" y="3394347"/>
            <a:ext cx="11882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solidFill>
                  <a:srgbClr val="C00000"/>
                </a:solidFill>
              </a:rPr>
              <a:t>induction plates</a:t>
            </a:r>
            <a:endParaRPr lang="en-US" sz="1200" dirty="0">
              <a:solidFill>
                <a:srgbClr val="C00000"/>
              </a:solidFill>
            </a:endParaRPr>
          </a:p>
        </p:txBody>
      </p:sp>
      <p:pic>
        <p:nvPicPr>
          <p:cNvPr id="176" name="Picture 17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06" t="22918" r="26563" b="14583"/>
          <a:stretch/>
        </p:blipFill>
        <p:spPr>
          <a:xfrm>
            <a:off x="7909171" y="3626803"/>
            <a:ext cx="1118117" cy="882724"/>
          </a:xfrm>
          <a:prstGeom prst="rect">
            <a:avLst/>
          </a:prstGeom>
          <a:ln w="47625">
            <a:solidFill>
              <a:schemeClr val="tx1"/>
            </a:solidFill>
          </a:ln>
        </p:spPr>
      </p:pic>
      <p:cxnSp>
        <p:nvCxnSpPr>
          <p:cNvPr id="180" name="Elbow Connector 179"/>
          <p:cNvCxnSpPr/>
          <p:nvPr/>
        </p:nvCxnSpPr>
        <p:spPr>
          <a:xfrm rot="5400000">
            <a:off x="8150554" y="3145406"/>
            <a:ext cx="793873" cy="155235"/>
          </a:xfrm>
          <a:prstGeom prst="bentConnector3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5868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Neutrinos and neutrinoless double beta decay</a:t>
            </a:r>
          </a:p>
          <a:p>
            <a:r>
              <a:rPr lang="en-US" dirty="0" smtClean="0"/>
              <a:t>EXO-200 experiment</a:t>
            </a:r>
          </a:p>
          <a:p>
            <a:r>
              <a:rPr lang="en-US" dirty="0" smtClean="0"/>
              <a:t>nEXO and barium tagging</a:t>
            </a:r>
          </a:p>
          <a:p>
            <a:r>
              <a:rPr lang="en-US" dirty="0" smtClean="0"/>
              <a:t>Barium tagging in solid xenon (SXe):</a:t>
            </a:r>
          </a:p>
          <a:p>
            <a:pPr lvl="1"/>
            <a:r>
              <a:rPr lang="en-US" dirty="0" smtClean="0"/>
              <a:t>Spectroscopy of Ba and Ba+ in SXe</a:t>
            </a:r>
          </a:p>
          <a:p>
            <a:pPr lvl="1"/>
            <a:r>
              <a:rPr lang="en-US" dirty="0" smtClean="0"/>
              <a:t>Imaging single Ba atoms in </a:t>
            </a:r>
            <a:r>
              <a:rPr lang="en-US" dirty="0"/>
              <a:t>SXe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2</a:t>
            </a:fld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57200" y="228600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O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utline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9583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8"/>
          <p:cNvSpPr/>
          <p:nvPr/>
        </p:nvSpPr>
        <p:spPr>
          <a:xfrm>
            <a:off x="3633857" y="997131"/>
            <a:ext cx="4119156" cy="2750448"/>
          </a:xfrm>
          <a:custGeom>
            <a:avLst/>
            <a:gdLst>
              <a:gd name="connsiteX0" fmla="*/ 0 w 2751909"/>
              <a:gd name="connsiteY0" fmla="*/ 696685 h 1837508"/>
              <a:gd name="connsiteX1" fmla="*/ 461554 w 2751909"/>
              <a:gd name="connsiteY1" fmla="*/ 696685 h 1837508"/>
              <a:gd name="connsiteX2" fmla="*/ 731520 w 2751909"/>
              <a:gd name="connsiteY2" fmla="*/ 0 h 1837508"/>
              <a:gd name="connsiteX3" fmla="*/ 2751909 w 2751909"/>
              <a:gd name="connsiteY3" fmla="*/ 0 h 1837508"/>
              <a:gd name="connsiteX4" fmla="*/ 2751909 w 2751909"/>
              <a:gd name="connsiteY4" fmla="*/ 1837508 h 1837508"/>
              <a:gd name="connsiteX5" fmla="*/ 792480 w 2751909"/>
              <a:gd name="connsiteY5" fmla="*/ 1837508 h 1837508"/>
              <a:gd name="connsiteX6" fmla="*/ 452846 w 2751909"/>
              <a:gd name="connsiteY6" fmla="*/ 1123405 h 1837508"/>
              <a:gd name="connsiteX7" fmla="*/ 8709 w 2751909"/>
              <a:gd name="connsiteY7" fmla="*/ 1123405 h 1837508"/>
              <a:gd name="connsiteX8" fmla="*/ 0 w 2751909"/>
              <a:gd name="connsiteY8" fmla="*/ 696685 h 18375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51909" h="1837508">
                <a:moveTo>
                  <a:pt x="0" y="696685"/>
                </a:moveTo>
                <a:lnTo>
                  <a:pt x="461554" y="696685"/>
                </a:lnTo>
                <a:lnTo>
                  <a:pt x="731520" y="0"/>
                </a:lnTo>
                <a:lnTo>
                  <a:pt x="2751909" y="0"/>
                </a:lnTo>
                <a:lnTo>
                  <a:pt x="2751909" y="1837508"/>
                </a:lnTo>
                <a:lnTo>
                  <a:pt x="792480" y="1837508"/>
                </a:lnTo>
                <a:lnTo>
                  <a:pt x="452846" y="1123405"/>
                </a:lnTo>
                <a:lnTo>
                  <a:pt x="8709" y="1123405"/>
                </a:lnTo>
                <a:lnTo>
                  <a:pt x="0" y="696685"/>
                </a:lnTo>
                <a:close/>
              </a:path>
            </a:pathLst>
          </a:custGeom>
          <a:noFill/>
          <a:ln w="762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/>
          <p:cNvSpPr/>
          <p:nvPr/>
        </p:nvSpPr>
        <p:spPr>
          <a:xfrm>
            <a:off x="7467600" y="838200"/>
            <a:ext cx="381000" cy="30741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66B1EE22-C4C2-482C-B3A9-AFE3A9744799}" type="slidenum">
              <a:rPr lang="en-US" smtClean="0"/>
              <a:t>20</a:t>
            </a:fld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55" t="17009" r="12903" b="26292"/>
          <a:stretch/>
        </p:blipFill>
        <p:spPr>
          <a:xfrm>
            <a:off x="4267200" y="4532810"/>
            <a:ext cx="4423956" cy="2046515"/>
          </a:xfrm>
          <a:prstGeom prst="rect">
            <a:avLst/>
          </a:prstGeom>
          <a:ln w="31750">
            <a:solidFill>
              <a:schemeClr val="tx1"/>
            </a:solidFill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84" t="17191" r="24238" b="18391"/>
          <a:stretch/>
        </p:blipFill>
        <p:spPr>
          <a:xfrm>
            <a:off x="152400" y="4393474"/>
            <a:ext cx="3579224" cy="2325188"/>
          </a:xfrm>
          <a:prstGeom prst="rect">
            <a:avLst/>
          </a:prstGeom>
          <a:ln w="31750">
            <a:solidFill>
              <a:schemeClr val="tx1"/>
            </a:solidFill>
          </a:ln>
        </p:spPr>
      </p:pic>
      <p:sp>
        <p:nvSpPr>
          <p:cNvPr id="13" name="TextBox 12"/>
          <p:cNvSpPr txBox="1"/>
          <p:nvPr/>
        </p:nvSpPr>
        <p:spPr>
          <a:xfrm>
            <a:off x="3523123" y="76200"/>
            <a:ext cx="22075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 smtClean="0"/>
              <a:t>Ion Source</a:t>
            </a:r>
          </a:p>
        </p:txBody>
      </p:sp>
      <p:cxnSp>
        <p:nvCxnSpPr>
          <p:cNvPr id="15" name="Straight Connector 14"/>
          <p:cNvCxnSpPr/>
          <p:nvPr/>
        </p:nvCxnSpPr>
        <p:spPr>
          <a:xfrm>
            <a:off x="3835654" y="1530531"/>
            <a:ext cx="3058476" cy="0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6956181" y="1588225"/>
            <a:ext cx="0" cy="609600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6672266" y="2316229"/>
            <a:ext cx="189413" cy="0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 flipV="1">
            <a:off x="6593888" y="1815737"/>
            <a:ext cx="78378" cy="500492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>
            <a:off x="6436929" y="1810294"/>
            <a:ext cx="151312" cy="1168037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6283440" y="1810294"/>
            <a:ext cx="153489" cy="1165315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H="1">
            <a:off x="3851982" y="3206931"/>
            <a:ext cx="1361598" cy="0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V="1">
            <a:off x="5213580" y="2992209"/>
            <a:ext cx="0" cy="214722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Arc 40"/>
          <p:cNvSpPr/>
          <p:nvPr/>
        </p:nvSpPr>
        <p:spPr>
          <a:xfrm>
            <a:off x="6799425" y="1530531"/>
            <a:ext cx="156756" cy="134035"/>
          </a:xfrm>
          <a:prstGeom prst="arc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Arc 41"/>
          <p:cNvSpPr/>
          <p:nvPr/>
        </p:nvSpPr>
        <p:spPr>
          <a:xfrm rot="5077074">
            <a:off x="6723225" y="2083525"/>
            <a:ext cx="232956" cy="228600"/>
          </a:xfrm>
          <a:prstGeom prst="arc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Connector 45"/>
          <p:cNvCxnSpPr/>
          <p:nvPr/>
        </p:nvCxnSpPr>
        <p:spPr>
          <a:xfrm flipH="1">
            <a:off x="6130155" y="1815737"/>
            <a:ext cx="151312" cy="1168037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5976666" y="1815737"/>
            <a:ext cx="153489" cy="1165315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5671865" y="1818459"/>
            <a:ext cx="153489" cy="1165315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5364892" y="1826894"/>
            <a:ext cx="153489" cy="1165315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H="1">
            <a:off x="5825354" y="1837235"/>
            <a:ext cx="151312" cy="1168037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>
            <a:off x="5525796" y="1818459"/>
            <a:ext cx="151312" cy="1168037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H="1">
            <a:off x="5213580" y="1826894"/>
            <a:ext cx="151312" cy="1168037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7803503" y="1394458"/>
            <a:ext cx="0" cy="1822269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Freeform 57"/>
          <p:cNvSpPr/>
          <p:nvPr/>
        </p:nvSpPr>
        <p:spPr>
          <a:xfrm>
            <a:off x="7485016" y="914671"/>
            <a:ext cx="267997" cy="895623"/>
          </a:xfrm>
          <a:custGeom>
            <a:avLst/>
            <a:gdLst>
              <a:gd name="connsiteX0" fmla="*/ 0 w 313508"/>
              <a:gd name="connsiteY0" fmla="*/ 174172 h 931817"/>
              <a:gd name="connsiteX1" fmla="*/ 0 w 313508"/>
              <a:gd name="connsiteY1" fmla="*/ 0 h 931817"/>
              <a:gd name="connsiteX2" fmla="*/ 313508 w 313508"/>
              <a:gd name="connsiteY2" fmla="*/ 0 h 931817"/>
              <a:gd name="connsiteX3" fmla="*/ 313508 w 313508"/>
              <a:gd name="connsiteY3" fmla="*/ 931817 h 931817"/>
              <a:gd name="connsiteX4" fmla="*/ 174171 w 313508"/>
              <a:gd name="connsiteY4" fmla="*/ 931817 h 931817"/>
              <a:gd name="connsiteX5" fmla="*/ 0 w 313508"/>
              <a:gd name="connsiteY5" fmla="*/ 174172 h 931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3508" h="931817">
                <a:moveTo>
                  <a:pt x="0" y="174172"/>
                </a:moveTo>
                <a:lnTo>
                  <a:pt x="0" y="0"/>
                </a:lnTo>
                <a:lnTo>
                  <a:pt x="313508" y="0"/>
                </a:lnTo>
                <a:lnTo>
                  <a:pt x="313508" y="931817"/>
                </a:lnTo>
                <a:lnTo>
                  <a:pt x="174171" y="931817"/>
                </a:lnTo>
                <a:lnTo>
                  <a:pt x="0" y="174172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1" name="Straight Connector 60"/>
          <p:cNvCxnSpPr/>
          <p:nvPr/>
        </p:nvCxnSpPr>
        <p:spPr>
          <a:xfrm>
            <a:off x="7424057" y="838200"/>
            <a:ext cx="0" cy="158931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 flipH="1">
            <a:off x="7379322" y="845679"/>
            <a:ext cx="176556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Freeform 65"/>
          <p:cNvSpPr/>
          <p:nvPr/>
        </p:nvSpPr>
        <p:spPr>
          <a:xfrm rot="10800000" flipH="1">
            <a:off x="7485016" y="2942714"/>
            <a:ext cx="267997" cy="895623"/>
          </a:xfrm>
          <a:custGeom>
            <a:avLst/>
            <a:gdLst>
              <a:gd name="connsiteX0" fmla="*/ 0 w 313508"/>
              <a:gd name="connsiteY0" fmla="*/ 174172 h 931817"/>
              <a:gd name="connsiteX1" fmla="*/ 0 w 313508"/>
              <a:gd name="connsiteY1" fmla="*/ 0 h 931817"/>
              <a:gd name="connsiteX2" fmla="*/ 313508 w 313508"/>
              <a:gd name="connsiteY2" fmla="*/ 0 h 931817"/>
              <a:gd name="connsiteX3" fmla="*/ 313508 w 313508"/>
              <a:gd name="connsiteY3" fmla="*/ 931817 h 931817"/>
              <a:gd name="connsiteX4" fmla="*/ 174171 w 313508"/>
              <a:gd name="connsiteY4" fmla="*/ 931817 h 931817"/>
              <a:gd name="connsiteX5" fmla="*/ 0 w 313508"/>
              <a:gd name="connsiteY5" fmla="*/ 174172 h 931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3508" h="931817">
                <a:moveTo>
                  <a:pt x="0" y="174172"/>
                </a:moveTo>
                <a:lnTo>
                  <a:pt x="0" y="0"/>
                </a:lnTo>
                <a:lnTo>
                  <a:pt x="313508" y="0"/>
                </a:lnTo>
                <a:lnTo>
                  <a:pt x="313508" y="931817"/>
                </a:lnTo>
                <a:lnTo>
                  <a:pt x="174171" y="931817"/>
                </a:lnTo>
                <a:lnTo>
                  <a:pt x="0" y="174172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8" name="Straight Connector 67"/>
          <p:cNvCxnSpPr/>
          <p:nvPr/>
        </p:nvCxnSpPr>
        <p:spPr>
          <a:xfrm flipH="1">
            <a:off x="7379322" y="3899979"/>
            <a:ext cx="176556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7424057" y="3747579"/>
            <a:ext cx="0" cy="158931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 flipH="1">
            <a:off x="7643017" y="2371265"/>
            <a:ext cx="273697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 72"/>
          <p:cNvSpPr/>
          <p:nvPr/>
        </p:nvSpPr>
        <p:spPr>
          <a:xfrm>
            <a:off x="2702924" y="2197824"/>
            <a:ext cx="2250076" cy="31677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TextBox 73"/>
          <p:cNvSpPr txBox="1"/>
          <p:nvPr/>
        </p:nvSpPr>
        <p:spPr>
          <a:xfrm>
            <a:off x="4882007" y="1137641"/>
            <a:ext cx="2189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rgbClr val="C00000"/>
                </a:solidFill>
              </a:rPr>
              <a:t>hot filament/cathode</a:t>
            </a:r>
            <a:endParaRPr lang="en-US" i="1" dirty="0">
              <a:solidFill>
                <a:srgbClr val="C00000"/>
              </a:solidFill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8153400" y="1717828"/>
            <a:ext cx="769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rgbClr val="C00000"/>
                </a:solidFill>
              </a:rPr>
              <a:t>anode</a:t>
            </a:r>
            <a:endParaRPr lang="en-US" i="1" dirty="0">
              <a:solidFill>
                <a:srgbClr val="C00000"/>
              </a:solidFill>
            </a:endParaRPr>
          </a:p>
        </p:txBody>
      </p:sp>
      <p:cxnSp>
        <p:nvCxnSpPr>
          <p:cNvPr id="77" name="Straight Arrow Connector 76"/>
          <p:cNvCxnSpPr/>
          <p:nvPr/>
        </p:nvCxnSpPr>
        <p:spPr>
          <a:xfrm flipH="1">
            <a:off x="7823949" y="1952176"/>
            <a:ext cx="384881" cy="139338"/>
          </a:xfrm>
          <a:prstGeom prst="straightConnector1">
            <a:avLst/>
          </a:prstGeom>
          <a:ln w="190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ounded Rectangle 77"/>
          <p:cNvSpPr/>
          <p:nvPr/>
        </p:nvSpPr>
        <p:spPr>
          <a:xfrm>
            <a:off x="4079121" y="2251707"/>
            <a:ext cx="723223" cy="209007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2" name="Straight Connector 81"/>
          <p:cNvCxnSpPr/>
          <p:nvPr/>
        </p:nvCxnSpPr>
        <p:spPr>
          <a:xfrm>
            <a:off x="4953000" y="2133600"/>
            <a:ext cx="0" cy="492982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Rectangle 79"/>
          <p:cNvSpPr/>
          <p:nvPr/>
        </p:nvSpPr>
        <p:spPr>
          <a:xfrm>
            <a:off x="4840002" y="2238236"/>
            <a:ext cx="225995" cy="23594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2921726" y="2206537"/>
            <a:ext cx="1116874" cy="30806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00" t="35280" r="27393" b="663"/>
          <a:stretch/>
        </p:blipFill>
        <p:spPr>
          <a:xfrm>
            <a:off x="457200" y="1600200"/>
            <a:ext cx="2464526" cy="2312125"/>
          </a:xfrm>
          <a:prstGeom prst="rect">
            <a:avLst/>
          </a:prstGeom>
          <a:ln w="31750">
            <a:solidFill>
              <a:schemeClr val="tx1"/>
            </a:solidFill>
          </a:ln>
        </p:spPr>
      </p:pic>
      <p:sp>
        <p:nvSpPr>
          <p:cNvPr id="85" name="TextBox 84"/>
          <p:cNvSpPr txBox="1"/>
          <p:nvPr/>
        </p:nvSpPr>
        <p:spPr>
          <a:xfrm>
            <a:off x="2915827" y="1588225"/>
            <a:ext cx="1524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rgbClr val="009900"/>
                </a:solidFill>
              </a:rPr>
              <a:t>Barium source</a:t>
            </a:r>
            <a:endParaRPr lang="en-US" i="1" dirty="0">
              <a:solidFill>
                <a:srgbClr val="009900"/>
              </a:solidFill>
            </a:endParaRPr>
          </a:p>
        </p:txBody>
      </p:sp>
      <p:cxnSp>
        <p:nvCxnSpPr>
          <p:cNvPr id="86" name="Straight Arrow Connector 85"/>
          <p:cNvCxnSpPr>
            <a:stCxn id="85" idx="2"/>
          </p:cNvCxnSpPr>
          <p:nvPr/>
        </p:nvCxnSpPr>
        <p:spPr>
          <a:xfrm>
            <a:off x="3678280" y="1957557"/>
            <a:ext cx="645613" cy="403011"/>
          </a:xfrm>
          <a:prstGeom prst="straightConnector1">
            <a:avLst/>
          </a:prstGeom>
          <a:ln w="19050">
            <a:solidFill>
              <a:srgbClr val="0099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9948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8"/>
          <p:cNvSpPr/>
          <p:nvPr/>
        </p:nvSpPr>
        <p:spPr>
          <a:xfrm>
            <a:off x="3633857" y="997131"/>
            <a:ext cx="4119156" cy="2750448"/>
          </a:xfrm>
          <a:custGeom>
            <a:avLst/>
            <a:gdLst>
              <a:gd name="connsiteX0" fmla="*/ 0 w 2751909"/>
              <a:gd name="connsiteY0" fmla="*/ 696685 h 1837508"/>
              <a:gd name="connsiteX1" fmla="*/ 461554 w 2751909"/>
              <a:gd name="connsiteY1" fmla="*/ 696685 h 1837508"/>
              <a:gd name="connsiteX2" fmla="*/ 731520 w 2751909"/>
              <a:gd name="connsiteY2" fmla="*/ 0 h 1837508"/>
              <a:gd name="connsiteX3" fmla="*/ 2751909 w 2751909"/>
              <a:gd name="connsiteY3" fmla="*/ 0 h 1837508"/>
              <a:gd name="connsiteX4" fmla="*/ 2751909 w 2751909"/>
              <a:gd name="connsiteY4" fmla="*/ 1837508 h 1837508"/>
              <a:gd name="connsiteX5" fmla="*/ 792480 w 2751909"/>
              <a:gd name="connsiteY5" fmla="*/ 1837508 h 1837508"/>
              <a:gd name="connsiteX6" fmla="*/ 452846 w 2751909"/>
              <a:gd name="connsiteY6" fmla="*/ 1123405 h 1837508"/>
              <a:gd name="connsiteX7" fmla="*/ 8709 w 2751909"/>
              <a:gd name="connsiteY7" fmla="*/ 1123405 h 1837508"/>
              <a:gd name="connsiteX8" fmla="*/ 0 w 2751909"/>
              <a:gd name="connsiteY8" fmla="*/ 696685 h 18375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51909" h="1837508">
                <a:moveTo>
                  <a:pt x="0" y="696685"/>
                </a:moveTo>
                <a:lnTo>
                  <a:pt x="461554" y="696685"/>
                </a:lnTo>
                <a:lnTo>
                  <a:pt x="731520" y="0"/>
                </a:lnTo>
                <a:lnTo>
                  <a:pt x="2751909" y="0"/>
                </a:lnTo>
                <a:lnTo>
                  <a:pt x="2751909" y="1837508"/>
                </a:lnTo>
                <a:lnTo>
                  <a:pt x="792480" y="1837508"/>
                </a:lnTo>
                <a:lnTo>
                  <a:pt x="452846" y="1123405"/>
                </a:lnTo>
                <a:lnTo>
                  <a:pt x="8709" y="1123405"/>
                </a:lnTo>
                <a:lnTo>
                  <a:pt x="0" y="696685"/>
                </a:lnTo>
                <a:close/>
              </a:path>
            </a:pathLst>
          </a:custGeom>
          <a:noFill/>
          <a:ln w="762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/>
          <p:cNvSpPr/>
          <p:nvPr/>
        </p:nvSpPr>
        <p:spPr>
          <a:xfrm>
            <a:off x="7467600" y="838200"/>
            <a:ext cx="381000" cy="30741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66B1EE22-C4C2-482C-B3A9-AFE3A9744799}" type="slidenum">
              <a:rPr lang="en-US" smtClean="0"/>
              <a:t>21</a:t>
            </a:fld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55" t="17009" r="12903" b="26292"/>
          <a:stretch/>
        </p:blipFill>
        <p:spPr>
          <a:xfrm>
            <a:off x="4267200" y="4532810"/>
            <a:ext cx="4423956" cy="2046515"/>
          </a:xfrm>
          <a:prstGeom prst="rect">
            <a:avLst/>
          </a:prstGeom>
          <a:ln w="31750">
            <a:solidFill>
              <a:schemeClr val="tx1"/>
            </a:solidFill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84" t="17191" r="24238" b="18391"/>
          <a:stretch/>
        </p:blipFill>
        <p:spPr>
          <a:xfrm>
            <a:off x="152400" y="4393474"/>
            <a:ext cx="3579224" cy="2325188"/>
          </a:xfrm>
          <a:prstGeom prst="rect">
            <a:avLst/>
          </a:prstGeom>
          <a:ln w="31750">
            <a:solidFill>
              <a:schemeClr val="tx1"/>
            </a:solidFill>
          </a:ln>
        </p:spPr>
      </p:pic>
      <p:sp>
        <p:nvSpPr>
          <p:cNvPr id="13" name="TextBox 12"/>
          <p:cNvSpPr txBox="1"/>
          <p:nvPr/>
        </p:nvSpPr>
        <p:spPr>
          <a:xfrm>
            <a:off x="3523123" y="76200"/>
            <a:ext cx="22075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 smtClean="0"/>
              <a:t>Ion Source</a:t>
            </a:r>
          </a:p>
        </p:txBody>
      </p:sp>
      <p:cxnSp>
        <p:nvCxnSpPr>
          <p:cNvPr id="15" name="Straight Connector 14"/>
          <p:cNvCxnSpPr/>
          <p:nvPr/>
        </p:nvCxnSpPr>
        <p:spPr>
          <a:xfrm>
            <a:off x="3835654" y="1530531"/>
            <a:ext cx="3058476" cy="0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6956181" y="1588225"/>
            <a:ext cx="0" cy="609600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6672266" y="2316229"/>
            <a:ext cx="189413" cy="0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 flipV="1">
            <a:off x="6593888" y="1815737"/>
            <a:ext cx="78378" cy="500492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>
            <a:off x="6436929" y="1810294"/>
            <a:ext cx="151312" cy="1168037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6283440" y="1810294"/>
            <a:ext cx="153489" cy="1165315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H="1">
            <a:off x="3851982" y="3206931"/>
            <a:ext cx="1361598" cy="0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V="1">
            <a:off x="5213580" y="2992209"/>
            <a:ext cx="0" cy="214722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Arc 40"/>
          <p:cNvSpPr/>
          <p:nvPr/>
        </p:nvSpPr>
        <p:spPr>
          <a:xfrm>
            <a:off x="6799425" y="1530531"/>
            <a:ext cx="156756" cy="134035"/>
          </a:xfrm>
          <a:prstGeom prst="arc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Arc 41"/>
          <p:cNvSpPr/>
          <p:nvPr/>
        </p:nvSpPr>
        <p:spPr>
          <a:xfrm rot="5077074">
            <a:off x="6723225" y="2083525"/>
            <a:ext cx="232956" cy="228600"/>
          </a:xfrm>
          <a:prstGeom prst="arc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Connector 45"/>
          <p:cNvCxnSpPr/>
          <p:nvPr/>
        </p:nvCxnSpPr>
        <p:spPr>
          <a:xfrm flipH="1">
            <a:off x="6130155" y="1815737"/>
            <a:ext cx="151312" cy="1168037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5976666" y="1815737"/>
            <a:ext cx="153489" cy="1165315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5671865" y="1818459"/>
            <a:ext cx="153489" cy="1165315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5364892" y="1826894"/>
            <a:ext cx="153489" cy="1165315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H="1">
            <a:off x="5825354" y="1837235"/>
            <a:ext cx="151312" cy="1168037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>
            <a:off x="5525796" y="1818459"/>
            <a:ext cx="151312" cy="1168037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H="1">
            <a:off x="5213580" y="1826894"/>
            <a:ext cx="151312" cy="1168037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7803503" y="1394458"/>
            <a:ext cx="0" cy="1822269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Freeform 57"/>
          <p:cNvSpPr/>
          <p:nvPr/>
        </p:nvSpPr>
        <p:spPr>
          <a:xfrm>
            <a:off x="7485016" y="914671"/>
            <a:ext cx="267997" cy="895623"/>
          </a:xfrm>
          <a:custGeom>
            <a:avLst/>
            <a:gdLst>
              <a:gd name="connsiteX0" fmla="*/ 0 w 313508"/>
              <a:gd name="connsiteY0" fmla="*/ 174172 h 931817"/>
              <a:gd name="connsiteX1" fmla="*/ 0 w 313508"/>
              <a:gd name="connsiteY1" fmla="*/ 0 h 931817"/>
              <a:gd name="connsiteX2" fmla="*/ 313508 w 313508"/>
              <a:gd name="connsiteY2" fmla="*/ 0 h 931817"/>
              <a:gd name="connsiteX3" fmla="*/ 313508 w 313508"/>
              <a:gd name="connsiteY3" fmla="*/ 931817 h 931817"/>
              <a:gd name="connsiteX4" fmla="*/ 174171 w 313508"/>
              <a:gd name="connsiteY4" fmla="*/ 931817 h 931817"/>
              <a:gd name="connsiteX5" fmla="*/ 0 w 313508"/>
              <a:gd name="connsiteY5" fmla="*/ 174172 h 931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3508" h="931817">
                <a:moveTo>
                  <a:pt x="0" y="174172"/>
                </a:moveTo>
                <a:lnTo>
                  <a:pt x="0" y="0"/>
                </a:lnTo>
                <a:lnTo>
                  <a:pt x="313508" y="0"/>
                </a:lnTo>
                <a:lnTo>
                  <a:pt x="313508" y="931817"/>
                </a:lnTo>
                <a:lnTo>
                  <a:pt x="174171" y="931817"/>
                </a:lnTo>
                <a:lnTo>
                  <a:pt x="0" y="174172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1" name="Straight Connector 60"/>
          <p:cNvCxnSpPr/>
          <p:nvPr/>
        </p:nvCxnSpPr>
        <p:spPr>
          <a:xfrm>
            <a:off x="7424057" y="838200"/>
            <a:ext cx="0" cy="158931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 flipH="1">
            <a:off x="7379322" y="845679"/>
            <a:ext cx="176556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Freeform 65"/>
          <p:cNvSpPr/>
          <p:nvPr/>
        </p:nvSpPr>
        <p:spPr>
          <a:xfrm rot="10800000" flipH="1">
            <a:off x="7485016" y="2942714"/>
            <a:ext cx="267997" cy="895623"/>
          </a:xfrm>
          <a:custGeom>
            <a:avLst/>
            <a:gdLst>
              <a:gd name="connsiteX0" fmla="*/ 0 w 313508"/>
              <a:gd name="connsiteY0" fmla="*/ 174172 h 931817"/>
              <a:gd name="connsiteX1" fmla="*/ 0 w 313508"/>
              <a:gd name="connsiteY1" fmla="*/ 0 h 931817"/>
              <a:gd name="connsiteX2" fmla="*/ 313508 w 313508"/>
              <a:gd name="connsiteY2" fmla="*/ 0 h 931817"/>
              <a:gd name="connsiteX3" fmla="*/ 313508 w 313508"/>
              <a:gd name="connsiteY3" fmla="*/ 931817 h 931817"/>
              <a:gd name="connsiteX4" fmla="*/ 174171 w 313508"/>
              <a:gd name="connsiteY4" fmla="*/ 931817 h 931817"/>
              <a:gd name="connsiteX5" fmla="*/ 0 w 313508"/>
              <a:gd name="connsiteY5" fmla="*/ 174172 h 931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3508" h="931817">
                <a:moveTo>
                  <a:pt x="0" y="174172"/>
                </a:moveTo>
                <a:lnTo>
                  <a:pt x="0" y="0"/>
                </a:lnTo>
                <a:lnTo>
                  <a:pt x="313508" y="0"/>
                </a:lnTo>
                <a:lnTo>
                  <a:pt x="313508" y="931817"/>
                </a:lnTo>
                <a:lnTo>
                  <a:pt x="174171" y="931817"/>
                </a:lnTo>
                <a:lnTo>
                  <a:pt x="0" y="174172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8" name="Straight Connector 67"/>
          <p:cNvCxnSpPr/>
          <p:nvPr/>
        </p:nvCxnSpPr>
        <p:spPr>
          <a:xfrm flipH="1">
            <a:off x="7379322" y="3899979"/>
            <a:ext cx="176556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7424057" y="3747579"/>
            <a:ext cx="0" cy="158931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 flipH="1">
            <a:off x="7643017" y="2371265"/>
            <a:ext cx="273697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 72"/>
          <p:cNvSpPr/>
          <p:nvPr/>
        </p:nvSpPr>
        <p:spPr>
          <a:xfrm>
            <a:off x="2702924" y="2197824"/>
            <a:ext cx="2250076" cy="31677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ounded Rectangle 77"/>
          <p:cNvSpPr/>
          <p:nvPr/>
        </p:nvSpPr>
        <p:spPr>
          <a:xfrm>
            <a:off x="4079121" y="2251707"/>
            <a:ext cx="723223" cy="209007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2" name="Straight Connector 81"/>
          <p:cNvCxnSpPr/>
          <p:nvPr/>
        </p:nvCxnSpPr>
        <p:spPr>
          <a:xfrm>
            <a:off x="4953000" y="2133600"/>
            <a:ext cx="0" cy="492982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Rectangle 79"/>
          <p:cNvSpPr/>
          <p:nvPr/>
        </p:nvSpPr>
        <p:spPr>
          <a:xfrm>
            <a:off x="4840002" y="2238236"/>
            <a:ext cx="225995" cy="23594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2921726" y="2206537"/>
            <a:ext cx="1116874" cy="30806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00" t="35280" r="27393" b="663"/>
          <a:stretch/>
        </p:blipFill>
        <p:spPr>
          <a:xfrm>
            <a:off x="457200" y="1600200"/>
            <a:ext cx="2464526" cy="2312125"/>
          </a:xfrm>
          <a:prstGeom prst="rect">
            <a:avLst/>
          </a:prstGeom>
          <a:ln w="31750">
            <a:solidFill>
              <a:schemeClr val="tx1"/>
            </a:solidFill>
          </a:ln>
        </p:spPr>
      </p:pic>
      <p:sp>
        <p:nvSpPr>
          <p:cNvPr id="85" name="TextBox 84"/>
          <p:cNvSpPr txBox="1"/>
          <p:nvPr/>
        </p:nvSpPr>
        <p:spPr>
          <a:xfrm>
            <a:off x="2915827" y="1588225"/>
            <a:ext cx="1524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rgbClr val="009900"/>
                </a:solidFill>
              </a:rPr>
              <a:t>Barium source</a:t>
            </a:r>
            <a:endParaRPr lang="en-US" i="1" dirty="0">
              <a:solidFill>
                <a:srgbClr val="009900"/>
              </a:solidFill>
            </a:endParaRPr>
          </a:p>
        </p:txBody>
      </p:sp>
      <p:cxnSp>
        <p:nvCxnSpPr>
          <p:cNvPr id="86" name="Straight Arrow Connector 85"/>
          <p:cNvCxnSpPr>
            <a:stCxn id="85" idx="2"/>
          </p:cNvCxnSpPr>
          <p:nvPr/>
        </p:nvCxnSpPr>
        <p:spPr>
          <a:xfrm>
            <a:off x="3678280" y="1957557"/>
            <a:ext cx="645613" cy="403011"/>
          </a:xfrm>
          <a:prstGeom prst="straightConnector1">
            <a:avLst/>
          </a:prstGeom>
          <a:ln w="19050">
            <a:solidFill>
              <a:srgbClr val="0099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Lightning Bolt 2"/>
          <p:cNvSpPr/>
          <p:nvPr/>
        </p:nvSpPr>
        <p:spPr>
          <a:xfrm rot="17673993">
            <a:off x="7267814" y="1949805"/>
            <a:ext cx="223015" cy="686309"/>
          </a:xfrm>
          <a:prstGeom prst="lightningBol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Arrow Connector 52"/>
          <p:cNvCxnSpPr/>
          <p:nvPr/>
        </p:nvCxnSpPr>
        <p:spPr>
          <a:xfrm>
            <a:off x="7848600" y="2380091"/>
            <a:ext cx="152400" cy="515509"/>
          </a:xfrm>
          <a:prstGeom prst="straightConnector1">
            <a:avLst/>
          </a:prstGeom>
          <a:ln w="1905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>
            <a:off x="7848600" y="2364647"/>
            <a:ext cx="381000" cy="433629"/>
          </a:xfrm>
          <a:prstGeom prst="straightConnector1">
            <a:avLst/>
          </a:prstGeom>
          <a:ln w="1905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 flipV="1">
            <a:off x="7848600" y="1818459"/>
            <a:ext cx="152400" cy="556804"/>
          </a:xfrm>
          <a:prstGeom prst="straightConnector1">
            <a:avLst/>
          </a:prstGeom>
          <a:ln w="1905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 flipV="1">
            <a:off x="7839892" y="1984738"/>
            <a:ext cx="381000" cy="390524"/>
          </a:xfrm>
          <a:prstGeom prst="straightConnector1">
            <a:avLst/>
          </a:prstGeom>
          <a:ln w="1905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 flipV="1">
            <a:off x="7839892" y="2348081"/>
            <a:ext cx="465908" cy="27181"/>
          </a:xfrm>
          <a:prstGeom prst="straightConnector1">
            <a:avLst/>
          </a:prstGeom>
          <a:ln w="1905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7916714" y="577459"/>
            <a:ext cx="1295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smtClean="0"/>
              <a:t>Ba</a:t>
            </a:r>
            <a:r>
              <a:rPr lang="en-US" b="1" i="1" baseline="30000" dirty="0" smtClean="0"/>
              <a:t>+</a:t>
            </a:r>
            <a:r>
              <a:rPr lang="en-US" b="1" i="1" dirty="0" smtClean="0"/>
              <a:t> ions escape through small hole</a:t>
            </a:r>
            <a:endParaRPr lang="en-US" b="1" i="1" dirty="0"/>
          </a:p>
        </p:txBody>
      </p:sp>
    </p:spTree>
    <p:extLst>
      <p:ext uri="{BB962C8B-B14F-4D97-AF65-F5344CB8AC3E}">
        <p14:creationId xmlns:p14="http://schemas.microsoft.com/office/powerpoint/2010/main" val="4098415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22</a:t>
            </a:fld>
            <a:endParaRPr lang="en-US"/>
          </a:p>
        </p:txBody>
      </p:sp>
      <p:sp>
        <p:nvSpPr>
          <p:cNvPr id="3" name="Freeform 2"/>
          <p:cNvSpPr/>
          <p:nvPr/>
        </p:nvSpPr>
        <p:spPr>
          <a:xfrm>
            <a:off x="-2590800" y="2047601"/>
            <a:ext cx="4119156" cy="2750448"/>
          </a:xfrm>
          <a:custGeom>
            <a:avLst/>
            <a:gdLst>
              <a:gd name="connsiteX0" fmla="*/ 0 w 2751909"/>
              <a:gd name="connsiteY0" fmla="*/ 696685 h 1837508"/>
              <a:gd name="connsiteX1" fmla="*/ 461554 w 2751909"/>
              <a:gd name="connsiteY1" fmla="*/ 696685 h 1837508"/>
              <a:gd name="connsiteX2" fmla="*/ 731520 w 2751909"/>
              <a:gd name="connsiteY2" fmla="*/ 0 h 1837508"/>
              <a:gd name="connsiteX3" fmla="*/ 2751909 w 2751909"/>
              <a:gd name="connsiteY3" fmla="*/ 0 h 1837508"/>
              <a:gd name="connsiteX4" fmla="*/ 2751909 w 2751909"/>
              <a:gd name="connsiteY4" fmla="*/ 1837508 h 1837508"/>
              <a:gd name="connsiteX5" fmla="*/ 792480 w 2751909"/>
              <a:gd name="connsiteY5" fmla="*/ 1837508 h 1837508"/>
              <a:gd name="connsiteX6" fmla="*/ 452846 w 2751909"/>
              <a:gd name="connsiteY6" fmla="*/ 1123405 h 1837508"/>
              <a:gd name="connsiteX7" fmla="*/ 8709 w 2751909"/>
              <a:gd name="connsiteY7" fmla="*/ 1123405 h 1837508"/>
              <a:gd name="connsiteX8" fmla="*/ 0 w 2751909"/>
              <a:gd name="connsiteY8" fmla="*/ 696685 h 18375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51909" h="1837508">
                <a:moveTo>
                  <a:pt x="0" y="696685"/>
                </a:moveTo>
                <a:lnTo>
                  <a:pt x="461554" y="696685"/>
                </a:lnTo>
                <a:lnTo>
                  <a:pt x="731520" y="0"/>
                </a:lnTo>
                <a:lnTo>
                  <a:pt x="2751909" y="0"/>
                </a:lnTo>
                <a:lnTo>
                  <a:pt x="2751909" y="1837508"/>
                </a:lnTo>
                <a:lnTo>
                  <a:pt x="792480" y="1837508"/>
                </a:lnTo>
                <a:lnTo>
                  <a:pt x="452846" y="1123405"/>
                </a:lnTo>
                <a:lnTo>
                  <a:pt x="8709" y="1123405"/>
                </a:lnTo>
                <a:lnTo>
                  <a:pt x="0" y="696685"/>
                </a:lnTo>
                <a:close/>
              </a:path>
            </a:pathLst>
          </a:custGeom>
          <a:noFill/>
          <a:ln w="762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242943" y="1888670"/>
            <a:ext cx="381000" cy="30741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>
            <a:off x="-2389003" y="2581001"/>
            <a:ext cx="3058476" cy="0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V="1">
            <a:off x="731524" y="2638695"/>
            <a:ext cx="0" cy="609600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H="1">
            <a:off x="447609" y="3366699"/>
            <a:ext cx="189413" cy="0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 flipV="1">
            <a:off x="369231" y="2866207"/>
            <a:ext cx="78378" cy="500492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>
            <a:off x="212272" y="2860764"/>
            <a:ext cx="151312" cy="1168037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58783" y="2860764"/>
            <a:ext cx="153489" cy="1165315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>
            <a:off x="-2372675" y="4257401"/>
            <a:ext cx="1361598" cy="0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-1011077" y="4042679"/>
            <a:ext cx="0" cy="214722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Arc 12"/>
          <p:cNvSpPr/>
          <p:nvPr/>
        </p:nvSpPr>
        <p:spPr>
          <a:xfrm>
            <a:off x="574768" y="2581001"/>
            <a:ext cx="156756" cy="134035"/>
          </a:xfrm>
          <a:prstGeom prst="arc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c 13"/>
          <p:cNvSpPr/>
          <p:nvPr/>
        </p:nvSpPr>
        <p:spPr>
          <a:xfrm rot="5077074">
            <a:off x="498568" y="3133995"/>
            <a:ext cx="232956" cy="228600"/>
          </a:xfrm>
          <a:prstGeom prst="arc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 flipH="1">
            <a:off x="-94502" y="2866207"/>
            <a:ext cx="151312" cy="1168037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-247991" y="2866207"/>
            <a:ext cx="153489" cy="1165315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-552792" y="2868929"/>
            <a:ext cx="153489" cy="1165315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-859765" y="2877364"/>
            <a:ext cx="153489" cy="1165315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-399303" y="2887705"/>
            <a:ext cx="151312" cy="1168037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H="1">
            <a:off x="-698861" y="2868929"/>
            <a:ext cx="151312" cy="1168037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-1011077" y="2877364"/>
            <a:ext cx="151312" cy="1168037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1578846" y="2444928"/>
            <a:ext cx="0" cy="1822269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Freeform 22"/>
          <p:cNvSpPr/>
          <p:nvPr/>
        </p:nvSpPr>
        <p:spPr>
          <a:xfrm>
            <a:off x="1260359" y="1965141"/>
            <a:ext cx="267997" cy="895623"/>
          </a:xfrm>
          <a:custGeom>
            <a:avLst/>
            <a:gdLst>
              <a:gd name="connsiteX0" fmla="*/ 0 w 313508"/>
              <a:gd name="connsiteY0" fmla="*/ 174172 h 931817"/>
              <a:gd name="connsiteX1" fmla="*/ 0 w 313508"/>
              <a:gd name="connsiteY1" fmla="*/ 0 h 931817"/>
              <a:gd name="connsiteX2" fmla="*/ 313508 w 313508"/>
              <a:gd name="connsiteY2" fmla="*/ 0 h 931817"/>
              <a:gd name="connsiteX3" fmla="*/ 313508 w 313508"/>
              <a:gd name="connsiteY3" fmla="*/ 931817 h 931817"/>
              <a:gd name="connsiteX4" fmla="*/ 174171 w 313508"/>
              <a:gd name="connsiteY4" fmla="*/ 931817 h 931817"/>
              <a:gd name="connsiteX5" fmla="*/ 0 w 313508"/>
              <a:gd name="connsiteY5" fmla="*/ 174172 h 931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3508" h="931817">
                <a:moveTo>
                  <a:pt x="0" y="174172"/>
                </a:moveTo>
                <a:lnTo>
                  <a:pt x="0" y="0"/>
                </a:lnTo>
                <a:lnTo>
                  <a:pt x="313508" y="0"/>
                </a:lnTo>
                <a:lnTo>
                  <a:pt x="313508" y="931817"/>
                </a:lnTo>
                <a:lnTo>
                  <a:pt x="174171" y="931817"/>
                </a:lnTo>
                <a:lnTo>
                  <a:pt x="0" y="174172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/>
          <p:cNvCxnSpPr/>
          <p:nvPr/>
        </p:nvCxnSpPr>
        <p:spPr>
          <a:xfrm>
            <a:off x="1199400" y="1888670"/>
            <a:ext cx="0" cy="158931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>
            <a:off x="1154665" y="1896149"/>
            <a:ext cx="176556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Freeform 25"/>
          <p:cNvSpPr/>
          <p:nvPr/>
        </p:nvSpPr>
        <p:spPr>
          <a:xfrm rot="10800000" flipH="1">
            <a:off x="1260359" y="3993184"/>
            <a:ext cx="267997" cy="895623"/>
          </a:xfrm>
          <a:custGeom>
            <a:avLst/>
            <a:gdLst>
              <a:gd name="connsiteX0" fmla="*/ 0 w 313508"/>
              <a:gd name="connsiteY0" fmla="*/ 174172 h 931817"/>
              <a:gd name="connsiteX1" fmla="*/ 0 w 313508"/>
              <a:gd name="connsiteY1" fmla="*/ 0 h 931817"/>
              <a:gd name="connsiteX2" fmla="*/ 313508 w 313508"/>
              <a:gd name="connsiteY2" fmla="*/ 0 h 931817"/>
              <a:gd name="connsiteX3" fmla="*/ 313508 w 313508"/>
              <a:gd name="connsiteY3" fmla="*/ 931817 h 931817"/>
              <a:gd name="connsiteX4" fmla="*/ 174171 w 313508"/>
              <a:gd name="connsiteY4" fmla="*/ 931817 h 931817"/>
              <a:gd name="connsiteX5" fmla="*/ 0 w 313508"/>
              <a:gd name="connsiteY5" fmla="*/ 174172 h 931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3508" h="931817">
                <a:moveTo>
                  <a:pt x="0" y="174172"/>
                </a:moveTo>
                <a:lnTo>
                  <a:pt x="0" y="0"/>
                </a:lnTo>
                <a:lnTo>
                  <a:pt x="313508" y="0"/>
                </a:lnTo>
                <a:lnTo>
                  <a:pt x="313508" y="931817"/>
                </a:lnTo>
                <a:lnTo>
                  <a:pt x="174171" y="931817"/>
                </a:lnTo>
                <a:lnTo>
                  <a:pt x="0" y="174172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26"/>
          <p:cNvCxnSpPr/>
          <p:nvPr/>
        </p:nvCxnSpPr>
        <p:spPr>
          <a:xfrm flipH="1">
            <a:off x="1154665" y="4950449"/>
            <a:ext cx="176556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1199400" y="4798049"/>
            <a:ext cx="0" cy="158931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H="1">
            <a:off x="1418360" y="3421735"/>
            <a:ext cx="273697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2974832" y="76200"/>
            <a:ext cx="33041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 smtClean="0"/>
              <a:t>Ion Acceleration</a:t>
            </a:r>
          </a:p>
        </p:txBody>
      </p:sp>
      <p:sp>
        <p:nvSpPr>
          <p:cNvPr id="32" name="Lightning Bolt 31"/>
          <p:cNvSpPr/>
          <p:nvPr/>
        </p:nvSpPr>
        <p:spPr>
          <a:xfrm rot="17673993">
            <a:off x="1058397" y="2989985"/>
            <a:ext cx="223015" cy="686309"/>
          </a:xfrm>
          <a:prstGeom prst="lightningBol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Arc 32"/>
          <p:cNvSpPr/>
          <p:nvPr/>
        </p:nvSpPr>
        <p:spPr>
          <a:xfrm rot="10800000">
            <a:off x="1611367" y="3152636"/>
            <a:ext cx="3337143" cy="536662"/>
          </a:xfrm>
          <a:prstGeom prst="arc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Arc 33"/>
          <p:cNvSpPr/>
          <p:nvPr/>
        </p:nvSpPr>
        <p:spPr>
          <a:xfrm rot="10800000" flipV="1">
            <a:off x="1623943" y="3121610"/>
            <a:ext cx="3337143" cy="536662"/>
          </a:xfrm>
          <a:prstGeom prst="arc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Arc 34"/>
          <p:cNvSpPr/>
          <p:nvPr/>
        </p:nvSpPr>
        <p:spPr>
          <a:xfrm rot="10800000" flipV="1">
            <a:off x="1611366" y="3248295"/>
            <a:ext cx="3337143" cy="302875"/>
          </a:xfrm>
          <a:prstGeom prst="arc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Arc 35"/>
          <p:cNvSpPr/>
          <p:nvPr/>
        </p:nvSpPr>
        <p:spPr>
          <a:xfrm rot="10800000">
            <a:off x="1623943" y="3269529"/>
            <a:ext cx="3337143" cy="302875"/>
          </a:xfrm>
          <a:prstGeom prst="arc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Connector 37"/>
          <p:cNvCxnSpPr/>
          <p:nvPr/>
        </p:nvCxnSpPr>
        <p:spPr>
          <a:xfrm>
            <a:off x="1592902" y="3412443"/>
            <a:ext cx="1668571" cy="4766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3242961" y="3420967"/>
            <a:ext cx="1512480" cy="0"/>
          </a:xfrm>
          <a:prstGeom prst="straightConnector1">
            <a:avLst/>
          </a:prstGeom>
          <a:ln w="1905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3286058" y="3252839"/>
            <a:ext cx="1462927" cy="0"/>
          </a:xfrm>
          <a:prstGeom prst="straightConnector1">
            <a:avLst/>
          </a:prstGeom>
          <a:ln w="1905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3286058" y="3121610"/>
            <a:ext cx="1462927" cy="0"/>
          </a:xfrm>
          <a:prstGeom prst="straightConnector1">
            <a:avLst/>
          </a:prstGeom>
          <a:ln w="1905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3292514" y="3568071"/>
            <a:ext cx="1462927" cy="0"/>
          </a:xfrm>
          <a:prstGeom prst="straightConnector1">
            <a:avLst/>
          </a:prstGeom>
          <a:ln w="1905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3242961" y="3689299"/>
            <a:ext cx="1512480" cy="0"/>
          </a:xfrm>
          <a:prstGeom prst="straightConnector1">
            <a:avLst/>
          </a:prstGeom>
          <a:ln w="1905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4876800" y="838200"/>
            <a:ext cx="228600" cy="157475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4876800" y="4431076"/>
            <a:ext cx="228600" cy="157475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5006266" y="838200"/>
            <a:ext cx="2994734" cy="2286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5006266" y="5777228"/>
            <a:ext cx="2994734" cy="2286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8153400" y="5777228"/>
            <a:ext cx="990600" cy="2286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8153400" y="838200"/>
            <a:ext cx="990600" cy="2286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1600300" y="2275989"/>
            <a:ext cx="13532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FF0000"/>
                </a:solidFill>
              </a:rPr>
              <a:t>2000 V</a:t>
            </a:r>
            <a:endParaRPr lang="en-US" sz="3200" b="1" dirty="0">
              <a:solidFill>
                <a:srgbClr val="FF0000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4146830" y="2271896"/>
            <a:ext cx="7280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000099"/>
                </a:solidFill>
              </a:rPr>
              <a:t>0 V</a:t>
            </a:r>
            <a:endParaRPr lang="en-US" sz="3200" b="1" dirty="0">
              <a:solidFill>
                <a:srgbClr val="0000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2739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23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345297" y="76200"/>
            <a:ext cx="65632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/>
              <a:t>E x B Mass Filter for selecting Ba</a:t>
            </a:r>
            <a:r>
              <a:rPr lang="en-US" sz="3600" baseline="30000" dirty="0" smtClean="0"/>
              <a:t>+</a:t>
            </a:r>
            <a:endParaRPr lang="en-US" sz="3600" baseline="30000" dirty="0" smtClean="0">
              <a:solidFill>
                <a:srgbClr val="0000CC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715923" y="2907581"/>
            <a:ext cx="304800" cy="114299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012809" y="2907581"/>
            <a:ext cx="304800" cy="114299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 flipV="1">
            <a:off x="2715923" y="2796547"/>
            <a:ext cx="592101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 flipV="1">
            <a:off x="4725508" y="2796547"/>
            <a:ext cx="592101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 flipV="1">
            <a:off x="2715923" y="2678980"/>
            <a:ext cx="838200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 flipV="1">
            <a:off x="4479409" y="2678980"/>
            <a:ext cx="838200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 flipV="1">
            <a:off x="2715923" y="2549438"/>
            <a:ext cx="1066800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 flipV="1">
            <a:off x="4250809" y="2549438"/>
            <a:ext cx="1066800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 flipV="1">
            <a:off x="2715923" y="2419898"/>
            <a:ext cx="2601686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 flipV="1">
            <a:off x="2711545" y="4126781"/>
            <a:ext cx="592101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 flipV="1">
            <a:off x="4721130" y="4126781"/>
            <a:ext cx="592101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 flipV="1">
            <a:off x="2711545" y="4233462"/>
            <a:ext cx="838200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 flipV="1">
            <a:off x="4475031" y="4233462"/>
            <a:ext cx="838200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 flipV="1">
            <a:off x="2711546" y="4355381"/>
            <a:ext cx="1066800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 flipV="1">
            <a:off x="4246432" y="4355381"/>
            <a:ext cx="1066800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 flipV="1">
            <a:off x="2711546" y="4469680"/>
            <a:ext cx="2601686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2707171" y="1358270"/>
            <a:ext cx="2610437" cy="97863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2707170" y="4601532"/>
            <a:ext cx="2610437" cy="105509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2445977" y="1152524"/>
            <a:ext cx="3056709" cy="152400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2445981" y="1201516"/>
            <a:ext cx="3056709" cy="152400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2445978" y="1255937"/>
            <a:ext cx="3056709" cy="152400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2445976" y="1087202"/>
            <a:ext cx="3056709" cy="152400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2445981" y="5656630"/>
            <a:ext cx="3056709" cy="152400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2445985" y="5705622"/>
            <a:ext cx="3056709" cy="152400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2445982" y="5760043"/>
            <a:ext cx="3056709" cy="152400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2445980" y="5591308"/>
            <a:ext cx="3056709" cy="152400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>
            <a:off x="3782723" y="1629016"/>
            <a:ext cx="5229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solidFill>
                  <a:srgbClr val="0000CC"/>
                </a:solidFill>
              </a:rPr>
              <a:t>N</a:t>
            </a:r>
            <a:endParaRPr lang="en-US" sz="4000" b="1" dirty="0">
              <a:solidFill>
                <a:srgbClr val="0000CC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778346" y="4606533"/>
            <a:ext cx="4267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0000CC"/>
                </a:solidFill>
              </a:rPr>
              <a:t>S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4945437" y="3104401"/>
            <a:ext cx="4395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+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2678963" y="3125137"/>
            <a:ext cx="3417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solidFill>
                  <a:srgbClr val="FF0000"/>
                </a:solidFill>
              </a:rPr>
              <a:t>-</a:t>
            </a:r>
            <a:endParaRPr lang="en-US" sz="4000" b="1" dirty="0">
              <a:solidFill>
                <a:srgbClr val="FF0000"/>
              </a:solidFill>
            </a:endParaRPr>
          </a:p>
        </p:txBody>
      </p:sp>
      <p:sp>
        <p:nvSpPr>
          <p:cNvPr id="46" name="Flowchart: Summing Junction 45"/>
          <p:cNvSpPr/>
          <p:nvPr/>
        </p:nvSpPr>
        <p:spPr>
          <a:xfrm>
            <a:off x="3950863" y="3417555"/>
            <a:ext cx="123049" cy="123049"/>
          </a:xfrm>
          <a:prstGeom prst="flowChartSummingJuncti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473501" y="3217438"/>
            <a:ext cx="19724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Electrode “shims” for shaping E-field</a:t>
            </a:r>
          </a:p>
        </p:txBody>
      </p:sp>
      <p:cxnSp>
        <p:nvCxnSpPr>
          <p:cNvPr id="49" name="Straight Arrow Connector 48"/>
          <p:cNvCxnSpPr/>
          <p:nvPr/>
        </p:nvCxnSpPr>
        <p:spPr>
          <a:xfrm flipV="1">
            <a:off x="1997492" y="2701839"/>
            <a:ext cx="609600" cy="515599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>
            <a:off x="2036673" y="3946712"/>
            <a:ext cx="609600" cy="408669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5474382" y="2556870"/>
            <a:ext cx="3620417" cy="184665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0099"/>
                </a:solidFill>
              </a:rPr>
              <a:t>Only ions with velocity satisfying</a:t>
            </a:r>
          </a:p>
          <a:p>
            <a:pPr algn="ctr"/>
            <a:r>
              <a:rPr lang="en-US" sz="2400" b="1" i="1" dirty="0" err="1" smtClean="0"/>
              <a:t>qE</a:t>
            </a:r>
            <a:r>
              <a:rPr lang="en-US" sz="2400" b="1" i="1" dirty="0" smtClean="0"/>
              <a:t> = </a:t>
            </a:r>
            <a:r>
              <a:rPr lang="en-US" sz="2400" b="1" i="1" dirty="0" err="1" smtClean="0"/>
              <a:t>qvB</a:t>
            </a:r>
            <a:endParaRPr lang="en-US" sz="2400" b="1" i="1" dirty="0" smtClean="0"/>
          </a:p>
          <a:p>
            <a:pPr algn="ctr"/>
            <a:r>
              <a:rPr lang="en-US" dirty="0" smtClean="0">
                <a:solidFill>
                  <a:srgbClr val="000099"/>
                </a:solidFill>
              </a:rPr>
              <a:t>will move through filter undeflected, thus selecting specific </a:t>
            </a:r>
            <a:r>
              <a:rPr lang="en-US" b="1" i="1" dirty="0" smtClean="0"/>
              <a:t>m/q</a:t>
            </a:r>
            <a:r>
              <a:rPr lang="en-US" dirty="0" smtClean="0">
                <a:solidFill>
                  <a:srgbClr val="000099"/>
                </a:solidFill>
              </a:rPr>
              <a:t>, which have different velocities due to initial acceleration.</a:t>
            </a:r>
            <a:endParaRPr lang="en-US" dirty="0">
              <a:solidFill>
                <a:srgbClr val="000099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3530210" y="3032772"/>
            <a:ext cx="1972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ion beam</a:t>
            </a:r>
          </a:p>
        </p:txBody>
      </p:sp>
    </p:spTree>
    <p:extLst>
      <p:ext uri="{BB962C8B-B14F-4D97-AF65-F5344CB8AC3E}">
        <p14:creationId xmlns:p14="http://schemas.microsoft.com/office/powerpoint/2010/main" val="3599090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/>
          <p:cNvSpPr/>
          <p:nvPr/>
        </p:nvSpPr>
        <p:spPr>
          <a:xfrm>
            <a:off x="-125887" y="3674249"/>
            <a:ext cx="5103811" cy="1482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/>
          <p:cNvSpPr/>
          <p:nvPr/>
        </p:nvSpPr>
        <p:spPr>
          <a:xfrm>
            <a:off x="4897428" y="2912443"/>
            <a:ext cx="131772" cy="9100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/>
          <p:cNvSpPr/>
          <p:nvPr/>
        </p:nvSpPr>
        <p:spPr>
          <a:xfrm>
            <a:off x="5043809" y="2912443"/>
            <a:ext cx="1120059" cy="13177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/>
          <p:cNvSpPr/>
          <p:nvPr/>
        </p:nvSpPr>
        <p:spPr>
          <a:xfrm>
            <a:off x="6097983" y="1104701"/>
            <a:ext cx="599313" cy="1482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Rectangle 62"/>
          <p:cNvSpPr/>
          <p:nvPr/>
        </p:nvSpPr>
        <p:spPr>
          <a:xfrm>
            <a:off x="8436929" y="1104701"/>
            <a:ext cx="131772" cy="67704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/>
          <p:cNvSpPr/>
          <p:nvPr/>
        </p:nvSpPr>
        <p:spPr>
          <a:xfrm>
            <a:off x="-228600" y="1104701"/>
            <a:ext cx="5206524" cy="1482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/>
          <p:cNvSpPr/>
          <p:nvPr/>
        </p:nvSpPr>
        <p:spPr>
          <a:xfrm>
            <a:off x="4912038" y="1104701"/>
            <a:ext cx="131772" cy="9100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5043809" y="1882979"/>
            <a:ext cx="1120059" cy="13177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/>
          <p:cNvSpPr/>
          <p:nvPr/>
        </p:nvSpPr>
        <p:spPr>
          <a:xfrm>
            <a:off x="6032097" y="1104701"/>
            <a:ext cx="131772" cy="9100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/>
          <p:cNvSpPr/>
          <p:nvPr/>
        </p:nvSpPr>
        <p:spPr>
          <a:xfrm>
            <a:off x="6032097" y="2912442"/>
            <a:ext cx="131772" cy="9100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0" name="Picture 6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7243283" y="1385105"/>
            <a:ext cx="321238" cy="2347511"/>
          </a:xfrm>
          <a:prstGeom prst="rect">
            <a:avLst/>
          </a:prstGeom>
        </p:spPr>
      </p:pic>
      <p:sp>
        <p:nvSpPr>
          <p:cNvPr id="122" name="Rectangle 121"/>
          <p:cNvSpPr/>
          <p:nvPr/>
        </p:nvSpPr>
        <p:spPr>
          <a:xfrm>
            <a:off x="8592090" y="1652377"/>
            <a:ext cx="94710" cy="171509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ectangle 123"/>
          <p:cNvSpPr/>
          <p:nvPr/>
        </p:nvSpPr>
        <p:spPr>
          <a:xfrm>
            <a:off x="8436929" y="3297122"/>
            <a:ext cx="131772" cy="52537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/>
          <p:cNvSpPr/>
          <p:nvPr/>
        </p:nvSpPr>
        <p:spPr>
          <a:xfrm>
            <a:off x="7901606" y="1104701"/>
            <a:ext cx="601208" cy="1482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1" name="Rectangle 130"/>
          <p:cNvSpPr/>
          <p:nvPr/>
        </p:nvSpPr>
        <p:spPr>
          <a:xfrm>
            <a:off x="6532025" y="990600"/>
            <a:ext cx="1507136" cy="10278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tangle 131"/>
          <p:cNvSpPr/>
          <p:nvPr/>
        </p:nvSpPr>
        <p:spPr>
          <a:xfrm>
            <a:off x="6556732" y="3845647"/>
            <a:ext cx="1507136" cy="10278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Rectangle 132"/>
          <p:cNvSpPr/>
          <p:nvPr/>
        </p:nvSpPr>
        <p:spPr>
          <a:xfrm>
            <a:off x="6082624" y="3674249"/>
            <a:ext cx="599313" cy="1482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4" name="Rectangle 133"/>
          <p:cNvSpPr/>
          <p:nvPr/>
        </p:nvSpPr>
        <p:spPr>
          <a:xfrm>
            <a:off x="7886248" y="3674249"/>
            <a:ext cx="601208" cy="1482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8" name="Straight Arrow Connector 137"/>
          <p:cNvCxnSpPr/>
          <p:nvPr/>
        </p:nvCxnSpPr>
        <p:spPr>
          <a:xfrm>
            <a:off x="-125887" y="2499052"/>
            <a:ext cx="4619741" cy="0"/>
          </a:xfrm>
          <a:prstGeom prst="straightConnector1">
            <a:avLst/>
          </a:prstGeom>
          <a:ln w="57150"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TextBox 155"/>
          <p:cNvSpPr txBox="1"/>
          <p:nvPr/>
        </p:nvSpPr>
        <p:spPr>
          <a:xfrm>
            <a:off x="-417654" y="1687074"/>
            <a:ext cx="2690204" cy="830997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Pulsed Ba</a:t>
            </a:r>
            <a:r>
              <a:rPr lang="en-US" sz="2400" baseline="30000" dirty="0" smtClean="0"/>
              <a:t>+</a:t>
            </a:r>
            <a:endParaRPr lang="en-US" sz="2400" dirty="0" smtClean="0"/>
          </a:p>
          <a:p>
            <a:pPr algn="ctr"/>
            <a:r>
              <a:rPr lang="en-US" sz="2400" dirty="0" smtClean="0"/>
              <a:t>Ion Beam</a:t>
            </a:r>
            <a:endParaRPr lang="en-US" sz="2400" dirty="0"/>
          </a:p>
        </p:txBody>
      </p:sp>
      <p:grpSp>
        <p:nvGrpSpPr>
          <p:cNvPr id="10" name="Group 9"/>
          <p:cNvGrpSpPr/>
          <p:nvPr/>
        </p:nvGrpSpPr>
        <p:grpSpPr>
          <a:xfrm>
            <a:off x="1932998" y="2397828"/>
            <a:ext cx="1191202" cy="186088"/>
            <a:chOff x="646418" y="4892827"/>
            <a:chExt cx="1191202" cy="186088"/>
          </a:xfrm>
        </p:grpSpPr>
        <p:sp>
          <p:nvSpPr>
            <p:cNvPr id="139" name="Oval 138"/>
            <p:cNvSpPr/>
            <p:nvPr/>
          </p:nvSpPr>
          <p:spPr>
            <a:xfrm>
              <a:off x="1784640" y="4949625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/>
            <p:cNvSpPr/>
            <p:nvPr/>
          </p:nvSpPr>
          <p:spPr>
            <a:xfrm>
              <a:off x="646418" y="4960090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Oval 140"/>
            <p:cNvSpPr/>
            <p:nvPr/>
          </p:nvSpPr>
          <p:spPr>
            <a:xfrm>
              <a:off x="819084" y="4960090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/>
            <p:cNvSpPr/>
            <p:nvPr/>
          </p:nvSpPr>
          <p:spPr>
            <a:xfrm>
              <a:off x="734317" y="4896798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/>
            <p:cNvSpPr/>
            <p:nvPr/>
          </p:nvSpPr>
          <p:spPr>
            <a:xfrm>
              <a:off x="985970" y="4893486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/>
            <p:cNvSpPr/>
            <p:nvPr/>
          </p:nvSpPr>
          <p:spPr>
            <a:xfrm>
              <a:off x="776701" y="5025935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/>
            <p:cNvSpPr/>
            <p:nvPr/>
          </p:nvSpPr>
          <p:spPr>
            <a:xfrm>
              <a:off x="1197890" y="4919597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/>
            <p:cNvSpPr/>
            <p:nvPr/>
          </p:nvSpPr>
          <p:spPr>
            <a:xfrm>
              <a:off x="1091930" y="4999446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/>
            <p:cNvSpPr/>
            <p:nvPr/>
          </p:nvSpPr>
          <p:spPr>
            <a:xfrm>
              <a:off x="1471333" y="4925046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/>
            <p:cNvSpPr/>
            <p:nvPr/>
          </p:nvSpPr>
          <p:spPr>
            <a:xfrm>
              <a:off x="1356829" y="4999446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/>
            <p:cNvSpPr/>
            <p:nvPr/>
          </p:nvSpPr>
          <p:spPr>
            <a:xfrm>
              <a:off x="1615105" y="4892827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/>
            <p:cNvSpPr/>
            <p:nvPr/>
          </p:nvSpPr>
          <p:spPr>
            <a:xfrm>
              <a:off x="1555503" y="4983096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/>
            <p:cNvSpPr/>
            <p:nvPr/>
          </p:nvSpPr>
          <p:spPr>
            <a:xfrm>
              <a:off x="1201200" y="5008033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/>
            <p:cNvSpPr/>
            <p:nvPr/>
          </p:nvSpPr>
          <p:spPr>
            <a:xfrm>
              <a:off x="1724375" y="4986580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/>
            <p:cNvSpPr/>
            <p:nvPr/>
          </p:nvSpPr>
          <p:spPr>
            <a:xfrm>
              <a:off x="1303849" y="4930116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/>
            <p:cNvSpPr/>
            <p:nvPr/>
          </p:nvSpPr>
          <p:spPr>
            <a:xfrm>
              <a:off x="948885" y="4986580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4331687" y="2198113"/>
            <a:ext cx="510628" cy="2656849"/>
            <a:chOff x="801688" y="4635929"/>
            <a:chExt cx="510628" cy="2656849"/>
          </a:xfrm>
        </p:grpSpPr>
        <p:sp>
          <p:nvSpPr>
            <p:cNvPr id="125" name="Rectangle 124"/>
            <p:cNvSpPr/>
            <p:nvPr/>
          </p:nvSpPr>
          <p:spPr>
            <a:xfrm>
              <a:off x="1004237" y="5206097"/>
              <a:ext cx="131100" cy="1277686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Freeform 128"/>
            <p:cNvSpPr/>
            <p:nvPr/>
          </p:nvSpPr>
          <p:spPr>
            <a:xfrm>
              <a:off x="801688" y="4635929"/>
              <a:ext cx="510628" cy="570167"/>
            </a:xfrm>
            <a:custGeom>
              <a:avLst/>
              <a:gdLst>
                <a:gd name="connsiteX0" fmla="*/ 0 w 666750"/>
                <a:gd name="connsiteY0" fmla="*/ 0 h 800100"/>
                <a:gd name="connsiteX1" fmla="*/ 666750 w 666750"/>
                <a:gd name="connsiteY1" fmla="*/ 0 h 800100"/>
                <a:gd name="connsiteX2" fmla="*/ 666750 w 666750"/>
                <a:gd name="connsiteY2" fmla="*/ 800100 h 800100"/>
                <a:gd name="connsiteX3" fmla="*/ 9525 w 666750"/>
                <a:gd name="connsiteY3" fmla="*/ 800100 h 800100"/>
                <a:gd name="connsiteX4" fmla="*/ 9525 w 666750"/>
                <a:gd name="connsiteY4" fmla="*/ 619125 h 800100"/>
                <a:gd name="connsiteX5" fmla="*/ 390525 w 666750"/>
                <a:gd name="connsiteY5" fmla="*/ 619125 h 800100"/>
                <a:gd name="connsiteX6" fmla="*/ 485775 w 666750"/>
                <a:gd name="connsiteY6" fmla="*/ 523875 h 800100"/>
                <a:gd name="connsiteX7" fmla="*/ 485775 w 666750"/>
                <a:gd name="connsiteY7" fmla="*/ 295275 h 800100"/>
                <a:gd name="connsiteX8" fmla="*/ 390525 w 666750"/>
                <a:gd name="connsiteY8" fmla="*/ 200025 h 800100"/>
                <a:gd name="connsiteX9" fmla="*/ 9525 w 666750"/>
                <a:gd name="connsiteY9" fmla="*/ 200025 h 800100"/>
                <a:gd name="connsiteX10" fmla="*/ 0 w 666750"/>
                <a:gd name="connsiteY10" fmla="*/ 0 h 800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66750" h="800100">
                  <a:moveTo>
                    <a:pt x="0" y="0"/>
                  </a:moveTo>
                  <a:lnTo>
                    <a:pt x="666750" y="0"/>
                  </a:lnTo>
                  <a:lnTo>
                    <a:pt x="666750" y="800100"/>
                  </a:lnTo>
                  <a:lnTo>
                    <a:pt x="9525" y="800100"/>
                  </a:lnTo>
                  <a:lnTo>
                    <a:pt x="9525" y="619125"/>
                  </a:lnTo>
                  <a:lnTo>
                    <a:pt x="390525" y="619125"/>
                  </a:lnTo>
                  <a:lnTo>
                    <a:pt x="485775" y="523875"/>
                  </a:lnTo>
                  <a:lnTo>
                    <a:pt x="485775" y="295275"/>
                  </a:lnTo>
                  <a:lnTo>
                    <a:pt x="390525" y="200025"/>
                  </a:lnTo>
                  <a:lnTo>
                    <a:pt x="9525" y="2000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168" name="Double Wave 167"/>
            <p:cNvSpPr/>
            <p:nvPr/>
          </p:nvSpPr>
          <p:spPr>
            <a:xfrm rot="5400000">
              <a:off x="977987" y="6400727"/>
              <a:ext cx="150477" cy="211059"/>
            </a:xfrm>
            <a:prstGeom prst="doubleWav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Double Wave 168"/>
            <p:cNvSpPr/>
            <p:nvPr/>
          </p:nvSpPr>
          <p:spPr>
            <a:xfrm rot="5400000">
              <a:off x="977087" y="6548637"/>
              <a:ext cx="150477" cy="211059"/>
            </a:xfrm>
            <a:prstGeom prst="doubleWav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Rectangle 169"/>
            <p:cNvSpPr/>
            <p:nvPr/>
          </p:nvSpPr>
          <p:spPr>
            <a:xfrm>
              <a:off x="924611" y="6729405"/>
              <a:ext cx="254590" cy="4928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Rectangle 170"/>
            <p:cNvSpPr/>
            <p:nvPr/>
          </p:nvSpPr>
          <p:spPr>
            <a:xfrm>
              <a:off x="994285" y="6778694"/>
              <a:ext cx="105050" cy="51408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2" name="Rectangle 171"/>
            <p:cNvSpPr/>
            <p:nvPr/>
          </p:nvSpPr>
          <p:spPr>
            <a:xfrm>
              <a:off x="967482" y="7024297"/>
              <a:ext cx="168847" cy="26848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Double Wave 172"/>
            <p:cNvSpPr/>
            <p:nvPr/>
          </p:nvSpPr>
          <p:spPr>
            <a:xfrm rot="5400000">
              <a:off x="981283" y="6250252"/>
              <a:ext cx="150477" cy="211059"/>
            </a:xfrm>
            <a:prstGeom prst="doubleWav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Rectangle 173"/>
            <p:cNvSpPr/>
            <p:nvPr/>
          </p:nvSpPr>
          <p:spPr>
            <a:xfrm>
              <a:off x="929227" y="6254523"/>
              <a:ext cx="254590" cy="4928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5" name="Straight Arrow Connector 174"/>
            <p:cNvCxnSpPr/>
            <p:nvPr/>
          </p:nvCxnSpPr>
          <p:spPr>
            <a:xfrm flipH="1" flipV="1">
              <a:off x="1046808" y="6341072"/>
              <a:ext cx="1" cy="353577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7" name="Group 176"/>
          <p:cNvGrpSpPr/>
          <p:nvPr/>
        </p:nvGrpSpPr>
        <p:grpSpPr>
          <a:xfrm>
            <a:off x="5305011" y="5024019"/>
            <a:ext cx="3608136" cy="1295400"/>
            <a:chOff x="3733800" y="5181600"/>
            <a:chExt cx="4762500" cy="1295400"/>
          </a:xfrm>
          <a:noFill/>
        </p:grpSpPr>
        <p:sp>
          <p:nvSpPr>
            <p:cNvPr id="178" name="Rectangle 177"/>
            <p:cNvSpPr/>
            <p:nvPr/>
          </p:nvSpPr>
          <p:spPr>
            <a:xfrm>
              <a:off x="3752850" y="5181600"/>
              <a:ext cx="4724400" cy="1295400"/>
            </a:xfrm>
            <a:prstGeom prst="rect">
              <a:avLst/>
            </a:prstGeom>
            <a:grpFill/>
            <a:ln>
              <a:solidFill>
                <a:srgbClr val="FFFF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TextBox 178"/>
            <p:cNvSpPr txBox="1"/>
            <p:nvPr/>
          </p:nvSpPr>
          <p:spPr>
            <a:xfrm>
              <a:off x="3733800" y="5225534"/>
              <a:ext cx="4762500" cy="461665"/>
            </a:xfrm>
            <a:prstGeom prst="rect">
              <a:avLst/>
            </a:prstGeom>
            <a:grp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Faraday cup is calibrated to calculate  </a:t>
              </a:r>
              <a:endParaRPr lang="en-US" sz="2400" dirty="0"/>
            </a:p>
          </p:txBody>
        </p:sp>
        <p:grpSp>
          <p:nvGrpSpPr>
            <p:cNvPr id="180" name="Group 179"/>
            <p:cNvGrpSpPr/>
            <p:nvPr/>
          </p:nvGrpSpPr>
          <p:grpSpPr>
            <a:xfrm>
              <a:off x="5811102" y="5669224"/>
              <a:ext cx="1189295" cy="777352"/>
              <a:chOff x="5811102" y="5669224"/>
              <a:chExt cx="1189295" cy="777352"/>
            </a:xfrm>
            <a:grpFill/>
          </p:grpSpPr>
          <p:sp>
            <p:nvSpPr>
              <p:cNvPr id="181" name="TextBox 180"/>
              <p:cNvSpPr txBox="1"/>
              <p:nvPr/>
            </p:nvSpPr>
            <p:spPr>
              <a:xfrm>
                <a:off x="5811102" y="5669224"/>
                <a:ext cx="1137526" cy="369332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 smtClean="0">
                    <a:solidFill>
                      <a:srgbClr val="000000"/>
                    </a:solidFill>
                  </a:rPr>
                  <a:t>Ions/Area</a:t>
                </a:r>
                <a:endParaRPr lang="en-US" b="1" dirty="0">
                  <a:solidFill>
                    <a:srgbClr val="000000"/>
                  </a:solidFill>
                </a:endParaRPr>
              </a:p>
            </p:txBody>
          </p:sp>
          <p:cxnSp>
            <p:nvCxnSpPr>
              <p:cNvPr id="182" name="Straight Connector 181"/>
              <p:cNvCxnSpPr/>
              <p:nvPr/>
            </p:nvCxnSpPr>
            <p:spPr>
              <a:xfrm>
                <a:off x="6085997" y="6050224"/>
                <a:ext cx="914400" cy="0"/>
              </a:xfrm>
              <a:prstGeom prst="line">
                <a:avLst/>
              </a:prstGeom>
              <a:grpFill/>
              <a:ln w="38100" cmpd="sng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3" name="TextBox 182"/>
              <p:cNvSpPr txBox="1"/>
              <p:nvPr/>
            </p:nvSpPr>
            <p:spPr>
              <a:xfrm>
                <a:off x="6095535" y="6077244"/>
                <a:ext cx="697627" cy="369332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 smtClean="0">
                    <a:solidFill>
                      <a:srgbClr val="000000"/>
                    </a:solidFill>
                  </a:rPr>
                  <a:t>Pulse</a:t>
                </a:r>
                <a:endParaRPr lang="en-US" b="1" dirty="0">
                  <a:solidFill>
                    <a:srgbClr val="000000"/>
                  </a:solidFill>
                </a:endParaRPr>
              </a:p>
            </p:txBody>
          </p:sp>
        </p:grpSp>
      </p:grpSp>
      <p:sp>
        <p:nvSpPr>
          <p:cNvPr id="7" name="TextBox 6"/>
          <p:cNvSpPr txBox="1"/>
          <p:nvPr/>
        </p:nvSpPr>
        <p:spPr>
          <a:xfrm>
            <a:off x="7109079" y="2607416"/>
            <a:ext cx="120870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Sapphire Window (11 K)</a:t>
            </a:r>
            <a:endParaRPr lang="en-US" sz="2200" dirty="0"/>
          </a:p>
        </p:txBody>
      </p:sp>
      <p:sp>
        <p:nvSpPr>
          <p:cNvPr id="161" name="Rectangle 160"/>
          <p:cNvSpPr/>
          <p:nvPr/>
        </p:nvSpPr>
        <p:spPr>
          <a:xfrm>
            <a:off x="2179048" y="1676080"/>
            <a:ext cx="45719" cy="58548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Rectangle 163"/>
          <p:cNvSpPr/>
          <p:nvPr/>
        </p:nvSpPr>
        <p:spPr>
          <a:xfrm>
            <a:off x="2308588" y="1676080"/>
            <a:ext cx="45719" cy="58548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Rectangle 164"/>
          <p:cNvSpPr/>
          <p:nvPr/>
        </p:nvSpPr>
        <p:spPr>
          <a:xfrm>
            <a:off x="2045698" y="1676080"/>
            <a:ext cx="45719" cy="58548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Rectangle 175"/>
          <p:cNvSpPr/>
          <p:nvPr/>
        </p:nvSpPr>
        <p:spPr>
          <a:xfrm>
            <a:off x="2308588" y="2714302"/>
            <a:ext cx="45719" cy="58548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Rectangle 183"/>
          <p:cNvSpPr/>
          <p:nvPr/>
        </p:nvSpPr>
        <p:spPr>
          <a:xfrm>
            <a:off x="2045698" y="2714302"/>
            <a:ext cx="45719" cy="58548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TextBox 184"/>
          <p:cNvSpPr txBox="1"/>
          <p:nvPr/>
        </p:nvSpPr>
        <p:spPr>
          <a:xfrm>
            <a:off x="2895600" y="0"/>
            <a:ext cx="32223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Ba</a:t>
            </a:r>
            <a:r>
              <a:rPr lang="en-US" sz="3200" baseline="30000" dirty="0" smtClean="0"/>
              <a:t>+</a:t>
            </a:r>
            <a:r>
              <a:rPr lang="en-US" sz="3200" dirty="0" smtClean="0"/>
              <a:t>/Ba Deposition</a:t>
            </a:r>
            <a:endParaRPr lang="en-US" sz="3200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451" y="3886200"/>
            <a:ext cx="3095477" cy="2988736"/>
          </a:xfrm>
          <a:prstGeom prst="rect">
            <a:avLst/>
          </a:prstGeom>
        </p:spPr>
      </p:pic>
      <p:cxnSp>
        <p:nvCxnSpPr>
          <p:cNvPr id="20" name="Straight Arrow Connector 19"/>
          <p:cNvCxnSpPr/>
          <p:nvPr/>
        </p:nvCxnSpPr>
        <p:spPr>
          <a:xfrm flipH="1">
            <a:off x="2544208" y="2912442"/>
            <a:ext cx="1787479" cy="194252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4905446" y="2265036"/>
            <a:ext cx="17129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Faraday Cup</a:t>
            </a:r>
            <a:endParaRPr lang="en-US" sz="2400" dirty="0"/>
          </a:p>
        </p:txBody>
      </p:sp>
      <p:sp>
        <p:nvSpPr>
          <p:cNvPr id="186" name="TextBox 185"/>
          <p:cNvSpPr txBox="1"/>
          <p:nvPr/>
        </p:nvSpPr>
        <p:spPr>
          <a:xfrm>
            <a:off x="1111202" y="1252944"/>
            <a:ext cx="21902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Induction Plates</a:t>
            </a:r>
            <a:endParaRPr lang="en-US" sz="2400" dirty="0"/>
          </a:p>
        </p:txBody>
      </p:sp>
      <p:cxnSp>
        <p:nvCxnSpPr>
          <p:cNvPr id="187" name="Straight Arrow Connector 186"/>
          <p:cNvCxnSpPr/>
          <p:nvPr/>
        </p:nvCxnSpPr>
        <p:spPr>
          <a:xfrm flipH="1">
            <a:off x="2089771" y="3172048"/>
            <a:ext cx="116539" cy="1414433"/>
          </a:xfrm>
          <a:prstGeom prst="straightConnector1">
            <a:avLst/>
          </a:prstGeom>
          <a:ln w="28575">
            <a:solidFill>
              <a:srgbClr val="0000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Rectangle 166"/>
          <p:cNvSpPr/>
          <p:nvPr/>
        </p:nvSpPr>
        <p:spPr>
          <a:xfrm>
            <a:off x="2179048" y="2714302"/>
            <a:ext cx="45719" cy="58548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/>
          <p:cNvSpPr/>
          <p:nvPr/>
        </p:nvSpPr>
        <p:spPr>
          <a:xfrm>
            <a:off x="4759109" y="5207439"/>
            <a:ext cx="443688" cy="291151"/>
          </a:xfrm>
          <a:prstGeom prst="rightArrow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799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/>
          <p:cNvSpPr/>
          <p:nvPr/>
        </p:nvSpPr>
        <p:spPr>
          <a:xfrm>
            <a:off x="0" y="3656561"/>
            <a:ext cx="4901724" cy="1482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/>
          <p:cNvSpPr/>
          <p:nvPr/>
        </p:nvSpPr>
        <p:spPr>
          <a:xfrm>
            <a:off x="4835838" y="2894755"/>
            <a:ext cx="131772" cy="9100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/>
          <p:cNvSpPr/>
          <p:nvPr/>
        </p:nvSpPr>
        <p:spPr>
          <a:xfrm>
            <a:off x="4967609" y="2894755"/>
            <a:ext cx="1120059" cy="13177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/>
          <p:cNvSpPr/>
          <p:nvPr/>
        </p:nvSpPr>
        <p:spPr>
          <a:xfrm>
            <a:off x="6021783" y="1087013"/>
            <a:ext cx="599313" cy="1482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Rectangle 62"/>
          <p:cNvSpPr/>
          <p:nvPr/>
        </p:nvSpPr>
        <p:spPr>
          <a:xfrm>
            <a:off x="8360729" y="1087013"/>
            <a:ext cx="131772" cy="67704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/>
          <p:cNvSpPr/>
          <p:nvPr/>
        </p:nvSpPr>
        <p:spPr>
          <a:xfrm>
            <a:off x="0" y="1087013"/>
            <a:ext cx="4901724" cy="1482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/>
          <p:cNvSpPr/>
          <p:nvPr/>
        </p:nvSpPr>
        <p:spPr>
          <a:xfrm>
            <a:off x="4835838" y="1087013"/>
            <a:ext cx="131772" cy="9100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4967609" y="1865291"/>
            <a:ext cx="1120059" cy="13177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/>
          <p:cNvSpPr/>
          <p:nvPr/>
        </p:nvSpPr>
        <p:spPr>
          <a:xfrm>
            <a:off x="5955897" y="1087013"/>
            <a:ext cx="131772" cy="9100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/>
          <p:cNvSpPr/>
          <p:nvPr/>
        </p:nvSpPr>
        <p:spPr>
          <a:xfrm>
            <a:off x="5955897" y="2894754"/>
            <a:ext cx="131772" cy="9100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0" name="Picture 6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7167083" y="1367417"/>
            <a:ext cx="321238" cy="2347511"/>
          </a:xfrm>
          <a:prstGeom prst="rect">
            <a:avLst/>
          </a:prstGeom>
        </p:spPr>
      </p:pic>
      <p:sp>
        <p:nvSpPr>
          <p:cNvPr id="71" name="Oval 70"/>
          <p:cNvSpPr/>
          <p:nvPr/>
        </p:nvSpPr>
        <p:spPr>
          <a:xfrm>
            <a:off x="7612388" y="2024046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/>
          <p:cNvSpPr/>
          <p:nvPr/>
        </p:nvSpPr>
        <p:spPr>
          <a:xfrm>
            <a:off x="7542384" y="2089932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/>
          <p:cNvSpPr/>
          <p:nvPr/>
        </p:nvSpPr>
        <p:spPr>
          <a:xfrm>
            <a:off x="7476496" y="2161429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/>
          <p:cNvSpPr/>
          <p:nvPr/>
        </p:nvSpPr>
        <p:spPr>
          <a:xfrm>
            <a:off x="7410607" y="2231431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/>
          <p:cNvSpPr/>
          <p:nvPr/>
        </p:nvSpPr>
        <p:spPr>
          <a:xfrm>
            <a:off x="7205273" y="2434699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/>
          <p:cNvSpPr/>
          <p:nvPr/>
        </p:nvSpPr>
        <p:spPr>
          <a:xfrm>
            <a:off x="7130598" y="2500585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/>
          <p:cNvSpPr/>
          <p:nvPr/>
        </p:nvSpPr>
        <p:spPr>
          <a:xfrm>
            <a:off x="7064711" y="2572519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/>
          <p:cNvSpPr/>
          <p:nvPr/>
        </p:nvSpPr>
        <p:spPr>
          <a:xfrm>
            <a:off x="6998822" y="2642521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/>
          <p:cNvSpPr/>
          <p:nvPr/>
        </p:nvSpPr>
        <p:spPr>
          <a:xfrm>
            <a:off x="6929380" y="2708407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/>
          <p:cNvSpPr/>
          <p:nvPr/>
        </p:nvSpPr>
        <p:spPr>
          <a:xfrm>
            <a:off x="6859376" y="2774293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/>
          <p:cNvSpPr/>
          <p:nvPr/>
        </p:nvSpPr>
        <p:spPr>
          <a:xfrm>
            <a:off x="6793488" y="2845790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/>
          <p:cNvSpPr/>
          <p:nvPr/>
        </p:nvSpPr>
        <p:spPr>
          <a:xfrm>
            <a:off x="7509441" y="1997499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/>
          <p:cNvSpPr/>
          <p:nvPr/>
        </p:nvSpPr>
        <p:spPr>
          <a:xfrm>
            <a:off x="7439437" y="2063385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/>
          <p:cNvSpPr/>
          <p:nvPr/>
        </p:nvSpPr>
        <p:spPr>
          <a:xfrm>
            <a:off x="7373549" y="2134881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/>
          <p:cNvSpPr/>
          <p:nvPr/>
        </p:nvSpPr>
        <p:spPr>
          <a:xfrm>
            <a:off x="7307659" y="2204884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/>
          <p:cNvSpPr/>
          <p:nvPr/>
        </p:nvSpPr>
        <p:spPr>
          <a:xfrm>
            <a:off x="7238218" y="2270770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/>
          <p:cNvSpPr/>
          <p:nvPr/>
        </p:nvSpPr>
        <p:spPr>
          <a:xfrm>
            <a:off x="7102326" y="2408152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/>
          <p:cNvSpPr/>
          <p:nvPr/>
        </p:nvSpPr>
        <p:spPr>
          <a:xfrm>
            <a:off x="7027651" y="2474038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/>
          <p:cNvSpPr/>
          <p:nvPr/>
        </p:nvSpPr>
        <p:spPr>
          <a:xfrm>
            <a:off x="6961764" y="2545972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/>
          <p:cNvSpPr/>
          <p:nvPr/>
        </p:nvSpPr>
        <p:spPr>
          <a:xfrm>
            <a:off x="6895875" y="2615974"/>
            <a:ext cx="65886" cy="65886"/>
          </a:xfrm>
          <a:prstGeom prst="ellipse">
            <a:avLst/>
          </a:prstGeom>
          <a:solidFill>
            <a:srgbClr val="FFC000"/>
          </a:solidFill>
          <a:ln>
            <a:solidFill>
              <a:srgbClr val="CC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/>
          <p:cNvSpPr/>
          <p:nvPr/>
        </p:nvSpPr>
        <p:spPr>
          <a:xfrm>
            <a:off x="6826433" y="2681860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/>
          <p:cNvSpPr/>
          <p:nvPr/>
        </p:nvSpPr>
        <p:spPr>
          <a:xfrm>
            <a:off x="6756429" y="2747746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/>
          <p:cNvSpPr/>
          <p:nvPr/>
        </p:nvSpPr>
        <p:spPr>
          <a:xfrm>
            <a:off x="7480616" y="1898322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/>
          <p:cNvSpPr/>
          <p:nvPr/>
        </p:nvSpPr>
        <p:spPr>
          <a:xfrm>
            <a:off x="7410612" y="1964208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/>
          <p:cNvSpPr/>
          <p:nvPr/>
        </p:nvSpPr>
        <p:spPr>
          <a:xfrm>
            <a:off x="7344723" y="2035704"/>
            <a:ext cx="65886" cy="65886"/>
          </a:xfrm>
          <a:prstGeom prst="ellipse">
            <a:avLst/>
          </a:prstGeom>
          <a:solidFill>
            <a:srgbClr val="FFC00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/>
          <p:cNvSpPr/>
          <p:nvPr/>
        </p:nvSpPr>
        <p:spPr>
          <a:xfrm>
            <a:off x="7278834" y="2105707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/>
          <p:cNvSpPr/>
          <p:nvPr/>
        </p:nvSpPr>
        <p:spPr>
          <a:xfrm>
            <a:off x="7209393" y="2171592"/>
            <a:ext cx="65886" cy="65886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/>
          <p:cNvSpPr/>
          <p:nvPr/>
        </p:nvSpPr>
        <p:spPr>
          <a:xfrm>
            <a:off x="7139389" y="2237478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/>
          <p:cNvSpPr/>
          <p:nvPr/>
        </p:nvSpPr>
        <p:spPr>
          <a:xfrm>
            <a:off x="7073500" y="2308975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/>
          <p:cNvSpPr/>
          <p:nvPr/>
        </p:nvSpPr>
        <p:spPr>
          <a:xfrm>
            <a:off x="6998825" y="2374861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/>
          <p:cNvSpPr/>
          <p:nvPr/>
        </p:nvSpPr>
        <p:spPr>
          <a:xfrm>
            <a:off x="6932938" y="2446795"/>
            <a:ext cx="65886" cy="65886"/>
          </a:xfrm>
          <a:prstGeom prst="ellipse">
            <a:avLst/>
          </a:prstGeom>
          <a:solidFill>
            <a:srgbClr val="FFC000"/>
          </a:solidFill>
          <a:ln>
            <a:solidFill>
              <a:srgbClr val="CC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/>
          <p:cNvSpPr/>
          <p:nvPr/>
        </p:nvSpPr>
        <p:spPr>
          <a:xfrm>
            <a:off x="6867049" y="2516797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105"/>
          <p:cNvSpPr/>
          <p:nvPr/>
        </p:nvSpPr>
        <p:spPr>
          <a:xfrm>
            <a:off x="6797608" y="2582683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/>
          <p:cNvSpPr/>
          <p:nvPr/>
        </p:nvSpPr>
        <p:spPr>
          <a:xfrm>
            <a:off x="6727604" y="2648569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/>
          <p:cNvSpPr/>
          <p:nvPr/>
        </p:nvSpPr>
        <p:spPr>
          <a:xfrm>
            <a:off x="6661715" y="2720065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/>
          <p:cNvSpPr/>
          <p:nvPr/>
        </p:nvSpPr>
        <p:spPr>
          <a:xfrm>
            <a:off x="7374108" y="1871781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/>
          <p:cNvSpPr/>
          <p:nvPr/>
        </p:nvSpPr>
        <p:spPr>
          <a:xfrm>
            <a:off x="7304104" y="1937667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/>
          <p:cNvSpPr/>
          <p:nvPr/>
        </p:nvSpPr>
        <p:spPr>
          <a:xfrm>
            <a:off x="7238216" y="2009163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/>
          <p:cNvSpPr/>
          <p:nvPr/>
        </p:nvSpPr>
        <p:spPr>
          <a:xfrm>
            <a:off x="7172326" y="2079166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/>
          <p:cNvSpPr/>
          <p:nvPr/>
        </p:nvSpPr>
        <p:spPr>
          <a:xfrm>
            <a:off x="7102885" y="2145051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/>
          <p:cNvSpPr/>
          <p:nvPr/>
        </p:nvSpPr>
        <p:spPr>
          <a:xfrm>
            <a:off x="7032881" y="2210937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/>
          <p:cNvSpPr/>
          <p:nvPr/>
        </p:nvSpPr>
        <p:spPr>
          <a:xfrm>
            <a:off x="6966992" y="2282434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/>
          <p:cNvSpPr/>
          <p:nvPr/>
        </p:nvSpPr>
        <p:spPr>
          <a:xfrm>
            <a:off x="6892317" y="2348320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Oval 116"/>
          <p:cNvSpPr/>
          <p:nvPr/>
        </p:nvSpPr>
        <p:spPr>
          <a:xfrm>
            <a:off x="6826431" y="2420254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17"/>
          <p:cNvSpPr/>
          <p:nvPr/>
        </p:nvSpPr>
        <p:spPr>
          <a:xfrm>
            <a:off x="6760541" y="2490256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/>
          <p:cNvSpPr/>
          <p:nvPr/>
        </p:nvSpPr>
        <p:spPr>
          <a:xfrm>
            <a:off x="6691100" y="2556142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Oval 119"/>
          <p:cNvSpPr/>
          <p:nvPr/>
        </p:nvSpPr>
        <p:spPr>
          <a:xfrm>
            <a:off x="6621096" y="2622028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ectangle 121"/>
          <p:cNvSpPr/>
          <p:nvPr/>
        </p:nvSpPr>
        <p:spPr>
          <a:xfrm>
            <a:off x="8515890" y="1634689"/>
            <a:ext cx="94710" cy="171509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ectangle 123"/>
          <p:cNvSpPr/>
          <p:nvPr/>
        </p:nvSpPr>
        <p:spPr>
          <a:xfrm>
            <a:off x="8360729" y="3279434"/>
            <a:ext cx="131772" cy="52537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/>
          <p:cNvSpPr/>
          <p:nvPr/>
        </p:nvSpPr>
        <p:spPr>
          <a:xfrm>
            <a:off x="7825406" y="1087013"/>
            <a:ext cx="601208" cy="1482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1" name="Rectangle 130"/>
          <p:cNvSpPr/>
          <p:nvPr/>
        </p:nvSpPr>
        <p:spPr>
          <a:xfrm>
            <a:off x="6455825" y="972912"/>
            <a:ext cx="1507136" cy="10278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tangle 131"/>
          <p:cNvSpPr/>
          <p:nvPr/>
        </p:nvSpPr>
        <p:spPr>
          <a:xfrm>
            <a:off x="6480532" y="3827959"/>
            <a:ext cx="1507136" cy="10278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Rectangle 132"/>
          <p:cNvSpPr/>
          <p:nvPr/>
        </p:nvSpPr>
        <p:spPr>
          <a:xfrm>
            <a:off x="6006424" y="3656561"/>
            <a:ext cx="599313" cy="1482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4" name="Rectangle 133"/>
          <p:cNvSpPr/>
          <p:nvPr/>
        </p:nvSpPr>
        <p:spPr>
          <a:xfrm>
            <a:off x="7810048" y="3656561"/>
            <a:ext cx="601208" cy="1482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Oval 74"/>
          <p:cNvSpPr/>
          <p:nvPr/>
        </p:nvSpPr>
        <p:spPr>
          <a:xfrm>
            <a:off x="7341165" y="2297317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/>
          <p:cNvSpPr/>
          <p:nvPr/>
        </p:nvSpPr>
        <p:spPr>
          <a:xfrm>
            <a:off x="7271161" y="2363203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/>
          <p:cNvSpPr/>
          <p:nvPr/>
        </p:nvSpPr>
        <p:spPr>
          <a:xfrm>
            <a:off x="7168214" y="2336656"/>
            <a:ext cx="65886" cy="65886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8" name="Straight Arrow Connector 137"/>
          <p:cNvCxnSpPr/>
          <p:nvPr/>
        </p:nvCxnSpPr>
        <p:spPr>
          <a:xfrm>
            <a:off x="0" y="2481364"/>
            <a:ext cx="6627454" cy="0"/>
          </a:xfrm>
          <a:prstGeom prst="straightConnector1">
            <a:avLst/>
          </a:prstGeom>
          <a:ln w="57150"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/>
        </p:nvGrpSpPr>
        <p:grpSpPr>
          <a:xfrm>
            <a:off x="4690351" y="2380140"/>
            <a:ext cx="1191202" cy="186088"/>
            <a:chOff x="646418" y="4892827"/>
            <a:chExt cx="1191202" cy="186088"/>
          </a:xfrm>
        </p:grpSpPr>
        <p:sp>
          <p:nvSpPr>
            <p:cNvPr id="139" name="Oval 138"/>
            <p:cNvSpPr/>
            <p:nvPr/>
          </p:nvSpPr>
          <p:spPr>
            <a:xfrm>
              <a:off x="1784640" y="4949625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/>
            <p:cNvSpPr/>
            <p:nvPr/>
          </p:nvSpPr>
          <p:spPr>
            <a:xfrm>
              <a:off x="646418" y="4960090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Oval 140"/>
            <p:cNvSpPr/>
            <p:nvPr/>
          </p:nvSpPr>
          <p:spPr>
            <a:xfrm>
              <a:off x="819084" y="4960090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/>
            <p:cNvSpPr/>
            <p:nvPr/>
          </p:nvSpPr>
          <p:spPr>
            <a:xfrm>
              <a:off x="734317" y="4896798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/>
            <p:cNvSpPr/>
            <p:nvPr/>
          </p:nvSpPr>
          <p:spPr>
            <a:xfrm>
              <a:off x="985970" y="4893486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/>
            <p:cNvSpPr/>
            <p:nvPr/>
          </p:nvSpPr>
          <p:spPr>
            <a:xfrm>
              <a:off x="776701" y="5025935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/>
            <p:cNvSpPr/>
            <p:nvPr/>
          </p:nvSpPr>
          <p:spPr>
            <a:xfrm>
              <a:off x="1197890" y="4919597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/>
            <p:cNvSpPr/>
            <p:nvPr/>
          </p:nvSpPr>
          <p:spPr>
            <a:xfrm>
              <a:off x="1091930" y="4999446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/>
            <p:cNvSpPr/>
            <p:nvPr/>
          </p:nvSpPr>
          <p:spPr>
            <a:xfrm>
              <a:off x="1471333" y="4925046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/>
            <p:cNvSpPr/>
            <p:nvPr/>
          </p:nvSpPr>
          <p:spPr>
            <a:xfrm>
              <a:off x="1356829" y="4999446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/>
            <p:cNvSpPr/>
            <p:nvPr/>
          </p:nvSpPr>
          <p:spPr>
            <a:xfrm>
              <a:off x="1615105" y="4892827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/>
            <p:cNvSpPr/>
            <p:nvPr/>
          </p:nvSpPr>
          <p:spPr>
            <a:xfrm>
              <a:off x="1555503" y="4983096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/>
            <p:cNvSpPr/>
            <p:nvPr/>
          </p:nvSpPr>
          <p:spPr>
            <a:xfrm>
              <a:off x="1201200" y="5008033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/>
            <p:cNvSpPr/>
            <p:nvPr/>
          </p:nvSpPr>
          <p:spPr>
            <a:xfrm>
              <a:off x="1724375" y="4986580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/>
            <p:cNvSpPr/>
            <p:nvPr/>
          </p:nvSpPr>
          <p:spPr>
            <a:xfrm>
              <a:off x="1303849" y="4930116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/>
            <p:cNvSpPr/>
            <p:nvPr/>
          </p:nvSpPr>
          <p:spPr>
            <a:xfrm>
              <a:off x="948885" y="4986580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0" name="TextBox 159"/>
          <p:cNvSpPr txBox="1"/>
          <p:nvPr/>
        </p:nvSpPr>
        <p:spPr>
          <a:xfrm>
            <a:off x="4438180" y="589377"/>
            <a:ext cx="9682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Xe gas</a:t>
            </a:r>
            <a:endParaRPr lang="en-US" sz="2400" dirty="0"/>
          </a:p>
        </p:txBody>
      </p:sp>
      <p:grpSp>
        <p:nvGrpSpPr>
          <p:cNvPr id="5" name="Group 4"/>
          <p:cNvGrpSpPr/>
          <p:nvPr/>
        </p:nvGrpSpPr>
        <p:grpSpPr>
          <a:xfrm>
            <a:off x="4255487" y="3008474"/>
            <a:ext cx="510628" cy="2272630"/>
            <a:chOff x="801688" y="5463978"/>
            <a:chExt cx="510628" cy="2272630"/>
          </a:xfrm>
        </p:grpSpPr>
        <p:sp>
          <p:nvSpPr>
            <p:cNvPr id="125" name="Rectangle 124"/>
            <p:cNvSpPr/>
            <p:nvPr/>
          </p:nvSpPr>
          <p:spPr>
            <a:xfrm>
              <a:off x="1004237" y="5946823"/>
              <a:ext cx="105050" cy="53695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Freeform 128"/>
            <p:cNvSpPr/>
            <p:nvPr/>
          </p:nvSpPr>
          <p:spPr>
            <a:xfrm>
              <a:off x="801688" y="5463978"/>
              <a:ext cx="510628" cy="570167"/>
            </a:xfrm>
            <a:custGeom>
              <a:avLst/>
              <a:gdLst>
                <a:gd name="connsiteX0" fmla="*/ 0 w 666750"/>
                <a:gd name="connsiteY0" fmla="*/ 0 h 800100"/>
                <a:gd name="connsiteX1" fmla="*/ 666750 w 666750"/>
                <a:gd name="connsiteY1" fmla="*/ 0 h 800100"/>
                <a:gd name="connsiteX2" fmla="*/ 666750 w 666750"/>
                <a:gd name="connsiteY2" fmla="*/ 800100 h 800100"/>
                <a:gd name="connsiteX3" fmla="*/ 9525 w 666750"/>
                <a:gd name="connsiteY3" fmla="*/ 800100 h 800100"/>
                <a:gd name="connsiteX4" fmla="*/ 9525 w 666750"/>
                <a:gd name="connsiteY4" fmla="*/ 619125 h 800100"/>
                <a:gd name="connsiteX5" fmla="*/ 390525 w 666750"/>
                <a:gd name="connsiteY5" fmla="*/ 619125 h 800100"/>
                <a:gd name="connsiteX6" fmla="*/ 485775 w 666750"/>
                <a:gd name="connsiteY6" fmla="*/ 523875 h 800100"/>
                <a:gd name="connsiteX7" fmla="*/ 485775 w 666750"/>
                <a:gd name="connsiteY7" fmla="*/ 295275 h 800100"/>
                <a:gd name="connsiteX8" fmla="*/ 390525 w 666750"/>
                <a:gd name="connsiteY8" fmla="*/ 200025 h 800100"/>
                <a:gd name="connsiteX9" fmla="*/ 9525 w 666750"/>
                <a:gd name="connsiteY9" fmla="*/ 200025 h 800100"/>
                <a:gd name="connsiteX10" fmla="*/ 0 w 666750"/>
                <a:gd name="connsiteY10" fmla="*/ 0 h 800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66750" h="800100">
                  <a:moveTo>
                    <a:pt x="0" y="0"/>
                  </a:moveTo>
                  <a:lnTo>
                    <a:pt x="666750" y="0"/>
                  </a:lnTo>
                  <a:lnTo>
                    <a:pt x="666750" y="800100"/>
                  </a:lnTo>
                  <a:lnTo>
                    <a:pt x="9525" y="800100"/>
                  </a:lnTo>
                  <a:lnTo>
                    <a:pt x="9525" y="619125"/>
                  </a:lnTo>
                  <a:lnTo>
                    <a:pt x="390525" y="619125"/>
                  </a:lnTo>
                  <a:lnTo>
                    <a:pt x="485775" y="523875"/>
                  </a:lnTo>
                  <a:lnTo>
                    <a:pt x="485775" y="295275"/>
                  </a:lnTo>
                  <a:lnTo>
                    <a:pt x="390525" y="200025"/>
                  </a:lnTo>
                  <a:lnTo>
                    <a:pt x="9525" y="2000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168" name="Double Wave 167"/>
            <p:cNvSpPr/>
            <p:nvPr/>
          </p:nvSpPr>
          <p:spPr>
            <a:xfrm rot="5400000">
              <a:off x="977987" y="6400727"/>
              <a:ext cx="150477" cy="211059"/>
            </a:xfrm>
            <a:prstGeom prst="doubleWav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Double Wave 168"/>
            <p:cNvSpPr/>
            <p:nvPr/>
          </p:nvSpPr>
          <p:spPr>
            <a:xfrm rot="5400000">
              <a:off x="977087" y="6548637"/>
              <a:ext cx="150477" cy="211059"/>
            </a:xfrm>
            <a:prstGeom prst="doubleWav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Rectangle 169"/>
            <p:cNvSpPr/>
            <p:nvPr/>
          </p:nvSpPr>
          <p:spPr>
            <a:xfrm>
              <a:off x="924611" y="7173235"/>
              <a:ext cx="254590" cy="4928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Rectangle 170"/>
            <p:cNvSpPr/>
            <p:nvPr/>
          </p:nvSpPr>
          <p:spPr>
            <a:xfrm>
              <a:off x="994285" y="7222524"/>
              <a:ext cx="105050" cy="51408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2" name="Rectangle 171"/>
            <p:cNvSpPr/>
            <p:nvPr/>
          </p:nvSpPr>
          <p:spPr>
            <a:xfrm>
              <a:off x="967482" y="7468127"/>
              <a:ext cx="168847" cy="26848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Double Wave 172"/>
            <p:cNvSpPr/>
            <p:nvPr/>
          </p:nvSpPr>
          <p:spPr>
            <a:xfrm rot="5400000">
              <a:off x="981283" y="6250252"/>
              <a:ext cx="150477" cy="211059"/>
            </a:xfrm>
            <a:prstGeom prst="doubleWav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Rectangle 173"/>
            <p:cNvSpPr/>
            <p:nvPr/>
          </p:nvSpPr>
          <p:spPr>
            <a:xfrm>
              <a:off x="929227" y="6254523"/>
              <a:ext cx="254590" cy="4928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7032879" y="2589728"/>
            <a:ext cx="120870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Sapphire Window (11 K)</a:t>
            </a:r>
            <a:endParaRPr lang="en-US" sz="2200" dirty="0"/>
          </a:p>
        </p:txBody>
      </p:sp>
      <p:sp>
        <p:nvSpPr>
          <p:cNvPr id="162" name="Rectangle 161"/>
          <p:cNvSpPr/>
          <p:nvPr/>
        </p:nvSpPr>
        <p:spPr>
          <a:xfrm rot="2578900">
            <a:off x="5828573" y="1315632"/>
            <a:ext cx="379063" cy="2308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Rectangle 156"/>
          <p:cNvSpPr/>
          <p:nvPr/>
        </p:nvSpPr>
        <p:spPr>
          <a:xfrm rot="2700000">
            <a:off x="5140831" y="1506792"/>
            <a:ext cx="1605674" cy="457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Rectangle 157"/>
          <p:cNvSpPr/>
          <p:nvPr/>
        </p:nvSpPr>
        <p:spPr>
          <a:xfrm rot="2700000">
            <a:off x="5274069" y="1368077"/>
            <a:ext cx="1656919" cy="457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9" name="Straight Arrow Connector 158"/>
          <p:cNvCxnSpPr/>
          <p:nvPr/>
        </p:nvCxnSpPr>
        <p:spPr>
          <a:xfrm>
            <a:off x="5347782" y="788963"/>
            <a:ext cx="1464317" cy="1465831"/>
          </a:xfrm>
          <a:prstGeom prst="straightConnector1">
            <a:avLst/>
          </a:prstGeom>
          <a:ln w="5715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Double Wave 162"/>
          <p:cNvSpPr/>
          <p:nvPr/>
        </p:nvSpPr>
        <p:spPr>
          <a:xfrm rot="5400000">
            <a:off x="4431786" y="4229891"/>
            <a:ext cx="150477" cy="211059"/>
          </a:xfrm>
          <a:prstGeom prst="doubleWav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Double Wave 165"/>
          <p:cNvSpPr/>
          <p:nvPr/>
        </p:nvSpPr>
        <p:spPr>
          <a:xfrm rot="5400000">
            <a:off x="4430886" y="4377801"/>
            <a:ext cx="150477" cy="211059"/>
          </a:xfrm>
          <a:prstGeom prst="doubleWav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Double Wave 184"/>
          <p:cNvSpPr/>
          <p:nvPr/>
        </p:nvSpPr>
        <p:spPr>
          <a:xfrm rot="5400000">
            <a:off x="4430886" y="4528278"/>
            <a:ext cx="150477" cy="211059"/>
          </a:xfrm>
          <a:prstGeom prst="doubleWav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6" name="Straight Arrow Connector 185"/>
          <p:cNvCxnSpPr/>
          <p:nvPr/>
        </p:nvCxnSpPr>
        <p:spPr>
          <a:xfrm flipH="1" flipV="1">
            <a:off x="4505285" y="3879350"/>
            <a:ext cx="5516" cy="823477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TextBox 125"/>
          <p:cNvSpPr txBox="1"/>
          <p:nvPr/>
        </p:nvSpPr>
        <p:spPr>
          <a:xfrm>
            <a:off x="-417654" y="1687074"/>
            <a:ext cx="2690204" cy="830997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Pulsed Ba</a:t>
            </a:r>
            <a:r>
              <a:rPr lang="en-US" sz="2400" baseline="30000" dirty="0" smtClean="0"/>
              <a:t>+</a:t>
            </a:r>
            <a:endParaRPr lang="en-US" sz="2400" dirty="0" smtClean="0"/>
          </a:p>
          <a:p>
            <a:pPr algn="ctr"/>
            <a:r>
              <a:rPr lang="en-US" sz="2400" dirty="0" smtClean="0"/>
              <a:t>Ion Beam</a:t>
            </a:r>
            <a:endParaRPr lang="en-US" sz="2400" dirty="0"/>
          </a:p>
        </p:txBody>
      </p:sp>
      <p:grpSp>
        <p:nvGrpSpPr>
          <p:cNvPr id="130" name="Group 129"/>
          <p:cNvGrpSpPr/>
          <p:nvPr/>
        </p:nvGrpSpPr>
        <p:grpSpPr>
          <a:xfrm>
            <a:off x="1932998" y="2397828"/>
            <a:ext cx="1191202" cy="186088"/>
            <a:chOff x="646418" y="4892827"/>
            <a:chExt cx="1191202" cy="186088"/>
          </a:xfrm>
        </p:grpSpPr>
        <p:sp>
          <p:nvSpPr>
            <p:cNvPr id="149" name="Oval 148"/>
            <p:cNvSpPr/>
            <p:nvPr/>
          </p:nvSpPr>
          <p:spPr>
            <a:xfrm>
              <a:off x="1784640" y="4949625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/>
            <p:cNvSpPr/>
            <p:nvPr/>
          </p:nvSpPr>
          <p:spPr>
            <a:xfrm>
              <a:off x="646418" y="4960090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/>
            <p:cNvSpPr/>
            <p:nvPr/>
          </p:nvSpPr>
          <p:spPr>
            <a:xfrm>
              <a:off x="819084" y="4960090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/>
            <p:cNvSpPr/>
            <p:nvPr/>
          </p:nvSpPr>
          <p:spPr>
            <a:xfrm>
              <a:off x="734317" y="4896798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Oval 164"/>
            <p:cNvSpPr/>
            <p:nvPr/>
          </p:nvSpPr>
          <p:spPr>
            <a:xfrm>
              <a:off x="985970" y="4893486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Oval 166"/>
            <p:cNvSpPr/>
            <p:nvPr/>
          </p:nvSpPr>
          <p:spPr>
            <a:xfrm>
              <a:off x="776701" y="5025935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/>
            <p:cNvSpPr/>
            <p:nvPr/>
          </p:nvSpPr>
          <p:spPr>
            <a:xfrm>
              <a:off x="1197890" y="4919597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/>
            <p:cNvSpPr/>
            <p:nvPr/>
          </p:nvSpPr>
          <p:spPr>
            <a:xfrm>
              <a:off x="1091930" y="4999446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76"/>
            <p:cNvSpPr/>
            <p:nvPr/>
          </p:nvSpPr>
          <p:spPr>
            <a:xfrm>
              <a:off x="1471333" y="4925046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77"/>
            <p:cNvSpPr/>
            <p:nvPr/>
          </p:nvSpPr>
          <p:spPr>
            <a:xfrm>
              <a:off x="1356829" y="4999446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78"/>
            <p:cNvSpPr/>
            <p:nvPr/>
          </p:nvSpPr>
          <p:spPr>
            <a:xfrm>
              <a:off x="1615105" y="4892827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/>
            <p:cNvSpPr/>
            <p:nvPr/>
          </p:nvSpPr>
          <p:spPr>
            <a:xfrm>
              <a:off x="1555503" y="4983096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/>
            <p:cNvSpPr/>
            <p:nvPr/>
          </p:nvSpPr>
          <p:spPr>
            <a:xfrm>
              <a:off x="1201200" y="5008033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/>
            <p:cNvSpPr/>
            <p:nvPr/>
          </p:nvSpPr>
          <p:spPr>
            <a:xfrm>
              <a:off x="1724375" y="4986580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Oval 182"/>
            <p:cNvSpPr/>
            <p:nvPr/>
          </p:nvSpPr>
          <p:spPr>
            <a:xfrm>
              <a:off x="1303849" y="4930116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 183"/>
            <p:cNvSpPr/>
            <p:nvPr/>
          </p:nvSpPr>
          <p:spPr>
            <a:xfrm>
              <a:off x="948885" y="4986580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3" name="Rectangle 192"/>
          <p:cNvSpPr/>
          <p:nvPr/>
        </p:nvSpPr>
        <p:spPr>
          <a:xfrm>
            <a:off x="2179048" y="1676080"/>
            <a:ext cx="45719" cy="58548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Rectangle 193"/>
          <p:cNvSpPr/>
          <p:nvPr/>
        </p:nvSpPr>
        <p:spPr>
          <a:xfrm>
            <a:off x="2308588" y="1676080"/>
            <a:ext cx="45719" cy="58548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Rectangle 194"/>
          <p:cNvSpPr/>
          <p:nvPr/>
        </p:nvSpPr>
        <p:spPr>
          <a:xfrm>
            <a:off x="2045698" y="1676080"/>
            <a:ext cx="45719" cy="58548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6" name="Rectangle 195"/>
          <p:cNvSpPr/>
          <p:nvPr/>
        </p:nvSpPr>
        <p:spPr>
          <a:xfrm>
            <a:off x="2308588" y="2714302"/>
            <a:ext cx="45719" cy="58548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" name="Rectangle 196"/>
          <p:cNvSpPr/>
          <p:nvPr/>
        </p:nvSpPr>
        <p:spPr>
          <a:xfrm>
            <a:off x="2045698" y="2714302"/>
            <a:ext cx="45719" cy="58548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" name="TextBox 197"/>
          <p:cNvSpPr txBox="1"/>
          <p:nvPr/>
        </p:nvSpPr>
        <p:spPr>
          <a:xfrm>
            <a:off x="1111202" y="1252944"/>
            <a:ext cx="21902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Induction Plates</a:t>
            </a:r>
            <a:endParaRPr lang="en-US" sz="2400" dirty="0"/>
          </a:p>
        </p:txBody>
      </p:sp>
      <p:sp>
        <p:nvSpPr>
          <p:cNvPr id="200" name="TextBox 199"/>
          <p:cNvSpPr txBox="1"/>
          <p:nvPr/>
        </p:nvSpPr>
        <p:spPr>
          <a:xfrm>
            <a:off x="2895600" y="0"/>
            <a:ext cx="32223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Ba</a:t>
            </a:r>
            <a:r>
              <a:rPr lang="en-US" sz="3200" baseline="30000" dirty="0" smtClean="0"/>
              <a:t>+</a:t>
            </a:r>
            <a:r>
              <a:rPr lang="en-US" sz="3200" dirty="0" smtClean="0"/>
              <a:t>/Ba Deposition</a:t>
            </a:r>
            <a:endParaRPr lang="en-US" sz="3200" dirty="0"/>
          </a:p>
        </p:txBody>
      </p:sp>
      <p:pic>
        <p:nvPicPr>
          <p:cNvPr id="201" name="Picture 20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451" y="3886200"/>
            <a:ext cx="3095476" cy="2988736"/>
          </a:xfrm>
          <a:prstGeom prst="rect">
            <a:avLst/>
          </a:prstGeom>
        </p:spPr>
      </p:pic>
      <p:cxnSp>
        <p:nvCxnSpPr>
          <p:cNvPr id="202" name="Straight Arrow Connector 201"/>
          <p:cNvCxnSpPr/>
          <p:nvPr/>
        </p:nvCxnSpPr>
        <p:spPr>
          <a:xfrm flipH="1">
            <a:off x="2089771" y="3172048"/>
            <a:ext cx="116539" cy="1414433"/>
          </a:xfrm>
          <a:prstGeom prst="straightConnector1">
            <a:avLst/>
          </a:prstGeom>
          <a:ln w="28575">
            <a:solidFill>
              <a:srgbClr val="0000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9" name="Rectangle 198"/>
          <p:cNvSpPr/>
          <p:nvPr/>
        </p:nvSpPr>
        <p:spPr>
          <a:xfrm>
            <a:off x="2179048" y="2714302"/>
            <a:ext cx="45719" cy="58548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027927" y="5412220"/>
            <a:ext cx="3090030" cy="830997"/>
          </a:xfrm>
          <a:prstGeom prst="rect">
            <a:avLst/>
          </a:prstGeom>
          <a:solidFill>
            <a:schemeClr val="bg1"/>
          </a:solidFill>
          <a:ln w="19050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Induction signal is read out during deposit.</a:t>
            </a:r>
            <a:endParaRPr 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4709694" y="4241850"/>
            <a:ext cx="37828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Retract Faraday cup during Ba</a:t>
            </a:r>
            <a:r>
              <a:rPr lang="en-US" sz="2400" baseline="30000" dirty="0" smtClean="0"/>
              <a:t>+</a:t>
            </a:r>
            <a:r>
              <a:rPr lang="en-US" sz="2400" dirty="0" smtClean="0"/>
              <a:t> pulse deposit.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998934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/>
          <p:cNvSpPr/>
          <p:nvPr/>
        </p:nvSpPr>
        <p:spPr>
          <a:xfrm>
            <a:off x="0" y="5157257"/>
            <a:ext cx="2057524" cy="1482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/>
          <p:cNvSpPr/>
          <p:nvPr/>
        </p:nvSpPr>
        <p:spPr>
          <a:xfrm>
            <a:off x="1991638" y="4395451"/>
            <a:ext cx="131772" cy="9100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/>
          <p:cNvSpPr/>
          <p:nvPr/>
        </p:nvSpPr>
        <p:spPr>
          <a:xfrm>
            <a:off x="2123409" y="4395451"/>
            <a:ext cx="1120059" cy="13177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/>
          <p:cNvSpPr/>
          <p:nvPr/>
        </p:nvSpPr>
        <p:spPr>
          <a:xfrm>
            <a:off x="3177583" y="2587709"/>
            <a:ext cx="599313" cy="1482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Rectangle 62"/>
          <p:cNvSpPr/>
          <p:nvPr/>
        </p:nvSpPr>
        <p:spPr>
          <a:xfrm>
            <a:off x="5516529" y="2587709"/>
            <a:ext cx="131772" cy="67704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/>
          <p:cNvSpPr/>
          <p:nvPr/>
        </p:nvSpPr>
        <p:spPr>
          <a:xfrm>
            <a:off x="0" y="2587709"/>
            <a:ext cx="2057524" cy="1482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/>
          <p:cNvSpPr/>
          <p:nvPr/>
        </p:nvSpPr>
        <p:spPr>
          <a:xfrm>
            <a:off x="1991638" y="2587709"/>
            <a:ext cx="131772" cy="9100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2123409" y="3365987"/>
            <a:ext cx="1120059" cy="13177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/>
          <p:cNvSpPr/>
          <p:nvPr/>
        </p:nvSpPr>
        <p:spPr>
          <a:xfrm>
            <a:off x="3111697" y="2587709"/>
            <a:ext cx="131772" cy="9100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/>
          <p:cNvSpPr/>
          <p:nvPr/>
        </p:nvSpPr>
        <p:spPr>
          <a:xfrm>
            <a:off x="3111697" y="4395450"/>
            <a:ext cx="131772" cy="9100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0" name="Picture 6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4322883" y="2868113"/>
            <a:ext cx="321238" cy="2347511"/>
          </a:xfrm>
          <a:prstGeom prst="rect">
            <a:avLst/>
          </a:prstGeom>
        </p:spPr>
      </p:pic>
      <p:sp>
        <p:nvSpPr>
          <p:cNvPr id="71" name="Oval 70"/>
          <p:cNvSpPr/>
          <p:nvPr/>
        </p:nvSpPr>
        <p:spPr>
          <a:xfrm>
            <a:off x="4768188" y="3524742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/>
          <p:cNvSpPr/>
          <p:nvPr/>
        </p:nvSpPr>
        <p:spPr>
          <a:xfrm>
            <a:off x="4698184" y="3590628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/>
          <p:cNvSpPr/>
          <p:nvPr/>
        </p:nvSpPr>
        <p:spPr>
          <a:xfrm>
            <a:off x="4632296" y="3662125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/>
          <p:cNvSpPr/>
          <p:nvPr/>
        </p:nvSpPr>
        <p:spPr>
          <a:xfrm>
            <a:off x="4566407" y="3732127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/>
          <p:cNvSpPr/>
          <p:nvPr/>
        </p:nvSpPr>
        <p:spPr>
          <a:xfrm>
            <a:off x="4361073" y="3935395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/>
          <p:cNvSpPr/>
          <p:nvPr/>
        </p:nvSpPr>
        <p:spPr>
          <a:xfrm>
            <a:off x="4286398" y="4001281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/>
          <p:cNvSpPr/>
          <p:nvPr/>
        </p:nvSpPr>
        <p:spPr>
          <a:xfrm>
            <a:off x="4220511" y="4073215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/>
          <p:cNvSpPr/>
          <p:nvPr/>
        </p:nvSpPr>
        <p:spPr>
          <a:xfrm>
            <a:off x="4154622" y="4143217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/>
          <p:cNvSpPr/>
          <p:nvPr/>
        </p:nvSpPr>
        <p:spPr>
          <a:xfrm>
            <a:off x="4085180" y="4209103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/>
          <p:cNvSpPr/>
          <p:nvPr/>
        </p:nvSpPr>
        <p:spPr>
          <a:xfrm>
            <a:off x="4015176" y="4274989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/>
          <p:cNvSpPr/>
          <p:nvPr/>
        </p:nvSpPr>
        <p:spPr>
          <a:xfrm>
            <a:off x="3949288" y="4346486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/>
          <p:cNvSpPr/>
          <p:nvPr/>
        </p:nvSpPr>
        <p:spPr>
          <a:xfrm>
            <a:off x="4665241" y="3498195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/>
          <p:cNvSpPr/>
          <p:nvPr/>
        </p:nvSpPr>
        <p:spPr>
          <a:xfrm>
            <a:off x="4595237" y="3564081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/>
          <p:cNvSpPr/>
          <p:nvPr/>
        </p:nvSpPr>
        <p:spPr>
          <a:xfrm>
            <a:off x="4529349" y="3635577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/>
          <p:cNvSpPr/>
          <p:nvPr/>
        </p:nvSpPr>
        <p:spPr>
          <a:xfrm>
            <a:off x="4463459" y="3705580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/>
          <p:cNvSpPr/>
          <p:nvPr/>
        </p:nvSpPr>
        <p:spPr>
          <a:xfrm>
            <a:off x="4394018" y="3771466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/>
          <p:cNvSpPr/>
          <p:nvPr/>
        </p:nvSpPr>
        <p:spPr>
          <a:xfrm>
            <a:off x="4258126" y="3908848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/>
          <p:cNvSpPr/>
          <p:nvPr/>
        </p:nvSpPr>
        <p:spPr>
          <a:xfrm>
            <a:off x="4183451" y="3974734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/>
          <p:cNvSpPr/>
          <p:nvPr/>
        </p:nvSpPr>
        <p:spPr>
          <a:xfrm>
            <a:off x="4117564" y="4046668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/>
          <p:cNvSpPr/>
          <p:nvPr/>
        </p:nvSpPr>
        <p:spPr>
          <a:xfrm>
            <a:off x="4051675" y="4116670"/>
            <a:ext cx="65886" cy="65886"/>
          </a:xfrm>
          <a:prstGeom prst="ellipse">
            <a:avLst/>
          </a:prstGeom>
          <a:solidFill>
            <a:srgbClr val="FFC000"/>
          </a:solidFill>
          <a:ln>
            <a:solidFill>
              <a:srgbClr val="CC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/>
          <p:cNvSpPr/>
          <p:nvPr/>
        </p:nvSpPr>
        <p:spPr>
          <a:xfrm>
            <a:off x="3982233" y="4182556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/>
          <p:cNvSpPr/>
          <p:nvPr/>
        </p:nvSpPr>
        <p:spPr>
          <a:xfrm>
            <a:off x="3912229" y="4248442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/>
          <p:cNvSpPr/>
          <p:nvPr/>
        </p:nvSpPr>
        <p:spPr>
          <a:xfrm>
            <a:off x="4636416" y="3399018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/>
          <p:cNvSpPr/>
          <p:nvPr/>
        </p:nvSpPr>
        <p:spPr>
          <a:xfrm>
            <a:off x="4566412" y="3464904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/>
          <p:cNvSpPr/>
          <p:nvPr/>
        </p:nvSpPr>
        <p:spPr>
          <a:xfrm>
            <a:off x="4500523" y="3536400"/>
            <a:ext cx="65886" cy="65886"/>
          </a:xfrm>
          <a:prstGeom prst="ellipse">
            <a:avLst/>
          </a:prstGeom>
          <a:solidFill>
            <a:srgbClr val="FFC00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/>
          <p:cNvSpPr/>
          <p:nvPr/>
        </p:nvSpPr>
        <p:spPr>
          <a:xfrm>
            <a:off x="4434634" y="3606403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/>
          <p:cNvSpPr/>
          <p:nvPr/>
        </p:nvSpPr>
        <p:spPr>
          <a:xfrm>
            <a:off x="4365193" y="3672288"/>
            <a:ext cx="65886" cy="65886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/>
          <p:cNvSpPr/>
          <p:nvPr/>
        </p:nvSpPr>
        <p:spPr>
          <a:xfrm>
            <a:off x="4295189" y="3738174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/>
          <p:cNvSpPr/>
          <p:nvPr/>
        </p:nvSpPr>
        <p:spPr>
          <a:xfrm>
            <a:off x="4229300" y="3809671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/>
          <p:cNvSpPr/>
          <p:nvPr/>
        </p:nvSpPr>
        <p:spPr>
          <a:xfrm>
            <a:off x="4154625" y="3875557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/>
          <p:cNvSpPr/>
          <p:nvPr/>
        </p:nvSpPr>
        <p:spPr>
          <a:xfrm>
            <a:off x="4088738" y="3947491"/>
            <a:ext cx="65886" cy="65886"/>
          </a:xfrm>
          <a:prstGeom prst="ellipse">
            <a:avLst/>
          </a:prstGeom>
          <a:solidFill>
            <a:srgbClr val="FFC000"/>
          </a:solidFill>
          <a:ln>
            <a:solidFill>
              <a:srgbClr val="CC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/>
          <p:cNvSpPr/>
          <p:nvPr/>
        </p:nvSpPr>
        <p:spPr>
          <a:xfrm>
            <a:off x="4022849" y="4017493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105"/>
          <p:cNvSpPr/>
          <p:nvPr/>
        </p:nvSpPr>
        <p:spPr>
          <a:xfrm>
            <a:off x="3953408" y="4083379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/>
          <p:cNvSpPr/>
          <p:nvPr/>
        </p:nvSpPr>
        <p:spPr>
          <a:xfrm>
            <a:off x="3883404" y="4149265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/>
          <p:cNvSpPr/>
          <p:nvPr/>
        </p:nvSpPr>
        <p:spPr>
          <a:xfrm>
            <a:off x="3817515" y="4220761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/>
          <p:cNvSpPr/>
          <p:nvPr/>
        </p:nvSpPr>
        <p:spPr>
          <a:xfrm>
            <a:off x="4529908" y="3372477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/>
          <p:cNvSpPr/>
          <p:nvPr/>
        </p:nvSpPr>
        <p:spPr>
          <a:xfrm>
            <a:off x="4459904" y="3438363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/>
          <p:cNvSpPr/>
          <p:nvPr/>
        </p:nvSpPr>
        <p:spPr>
          <a:xfrm>
            <a:off x="4394016" y="3509859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/>
          <p:cNvSpPr/>
          <p:nvPr/>
        </p:nvSpPr>
        <p:spPr>
          <a:xfrm>
            <a:off x="4328126" y="3579862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/>
          <p:cNvSpPr/>
          <p:nvPr/>
        </p:nvSpPr>
        <p:spPr>
          <a:xfrm>
            <a:off x="4258685" y="3645747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/>
          <p:cNvSpPr/>
          <p:nvPr/>
        </p:nvSpPr>
        <p:spPr>
          <a:xfrm>
            <a:off x="4188681" y="3711633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/>
          <p:cNvSpPr/>
          <p:nvPr/>
        </p:nvSpPr>
        <p:spPr>
          <a:xfrm>
            <a:off x="4122792" y="3783130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/>
          <p:cNvSpPr/>
          <p:nvPr/>
        </p:nvSpPr>
        <p:spPr>
          <a:xfrm>
            <a:off x="4048117" y="3849016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Oval 116"/>
          <p:cNvSpPr/>
          <p:nvPr/>
        </p:nvSpPr>
        <p:spPr>
          <a:xfrm>
            <a:off x="3982231" y="3920950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17"/>
          <p:cNvSpPr/>
          <p:nvPr/>
        </p:nvSpPr>
        <p:spPr>
          <a:xfrm>
            <a:off x="3916341" y="3990952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/>
          <p:cNvSpPr/>
          <p:nvPr/>
        </p:nvSpPr>
        <p:spPr>
          <a:xfrm>
            <a:off x="3846900" y="4056838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Oval 119"/>
          <p:cNvSpPr/>
          <p:nvPr/>
        </p:nvSpPr>
        <p:spPr>
          <a:xfrm>
            <a:off x="3776896" y="4122724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ectangle 121"/>
          <p:cNvSpPr/>
          <p:nvPr/>
        </p:nvSpPr>
        <p:spPr>
          <a:xfrm>
            <a:off x="5671690" y="3135385"/>
            <a:ext cx="94710" cy="171509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ectangle 123"/>
          <p:cNvSpPr/>
          <p:nvPr/>
        </p:nvSpPr>
        <p:spPr>
          <a:xfrm>
            <a:off x="5516529" y="4780130"/>
            <a:ext cx="131772" cy="52537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/>
          <p:cNvSpPr/>
          <p:nvPr/>
        </p:nvSpPr>
        <p:spPr>
          <a:xfrm>
            <a:off x="4981206" y="2587709"/>
            <a:ext cx="601208" cy="1482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1" name="Rectangle 130"/>
          <p:cNvSpPr/>
          <p:nvPr/>
        </p:nvSpPr>
        <p:spPr>
          <a:xfrm>
            <a:off x="3611625" y="2473608"/>
            <a:ext cx="1507136" cy="10278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tangle 131"/>
          <p:cNvSpPr/>
          <p:nvPr/>
        </p:nvSpPr>
        <p:spPr>
          <a:xfrm>
            <a:off x="3636332" y="5328655"/>
            <a:ext cx="1507136" cy="10278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Rectangle 132"/>
          <p:cNvSpPr/>
          <p:nvPr/>
        </p:nvSpPr>
        <p:spPr>
          <a:xfrm>
            <a:off x="3162224" y="5157257"/>
            <a:ext cx="599313" cy="1482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4" name="Rectangle 133"/>
          <p:cNvSpPr/>
          <p:nvPr/>
        </p:nvSpPr>
        <p:spPr>
          <a:xfrm>
            <a:off x="4965848" y="5157257"/>
            <a:ext cx="601208" cy="1482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6" name="Rectangle 135"/>
          <p:cNvSpPr/>
          <p:nvPr/>
        </p:nvSpPr>
        <p:spPr>
          <a:xfrm>
            <a:off x="6653367" y="3783131"/>
            <a:ext cx="3085800" cy="166498"/>
          </a:xfrm>
          <a:prstGeom prst="rect">
            <a:avLst/>
          </a:prstGeom>
          <a:solidFill>
            <a:srgbClr val="A7E200"/>
          </a:solidFill>
          <a:ln>
            <a:solidFill>
              <a:srgbClr val="A7E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7" name="Isosceles Triangle 136"/>
          <p:cNvSpPr/>
          <p:nvPr/>
        </p:nvSpPr>
        <p:spPr>
          <a:xfrm rot="16200000">
            <a:off x="5427481" y="2725221"/>
            <a:ext cx="153746" cy="2298026"/>
          </a:xfrm>
          <a:prstGeom prst="triangle">
            <a:avLst/>
          </a:prstGeom>
          <a:solidFill>
            <a:srgbClr val="A7E200"/>
          </a:solidFill>
          <a:ln>
            <a:solidFill>
              <a:srgbClr val="A7E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Chord 134"/>
          <p:cNvSpPr/>
          <p:nvPr/>
        </p:nvSpPr>
        <p:spPr>
          <a:xfrm rot="10800000">
            <a:off x="6366395" y="3228875"/>
            <a:ext cx="373977" cy="1375619"/>
          </a:xfrm>
          <a:prstGeom prst="chord">
            <a:avLst>
              <a:gd name="adj1" fmla="val 5404137"/>
              <a:gd name="adj2" fmla="val 16256210"/>
            </a:avLst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7238999" y="2971800"/>
            <a:ext cx="16002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Tunable Dye Laser</a:t>
            </a:r>
            <a:endParaRPr lang="en-US" sz="2400" dirty="0"/>
          </a:p>
        </p:txBody>
      </p:sp>
      <p:sp>
        <p:nvSpPr>
          <p:cNvPr id="75" name="Oval 74"/>
          <p:cNvSpPr/>
          <p:nvPr/>
        </p:nvSpPr>
        <p:spPr>
          <a:xfrm>
            <a:off x="4496965" y="3798013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/>
          <p:cNvSpPr/>
          <p:nvPr/>
        </p:nvSpPr>
        <p:spPr>
          <a:xfrm>
            <a:off x="4426961" y="3863899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/>
          <p:cNvSpPr/>
          <p:nvPr/>
        </p:nvSpPr>
        <p:spPr>
          <a:xfrm>
            <a:off x="4324014" y="3837352"/>
            <a:ext cx="65886" cy="65886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TextBox 126"/>
          <p:cNvSpPr txBox="1"/>
          <p:nvPr/>
        </p:nvSpPr>
        <p:spPr>
          <a:xfrm>
            <a:off x="5232361" y="1206453"/>
            <a:ext cx="8273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</a:t>
            </a:r>
            <a:r>
              <a:rPr lang="en-US" sz="2400" dirty="0" smtClean="0"/>
              <a:t>ilter</a:t>
            </a:r>
            <a:endParaRPr lang="en-US" sz="2400" dirty="0"/>
          </a:p>
        </p:txBody>
      </p:sp>
      <p:sp>
        <p:nvSpPr>
          <p:cNvPr id="121" name="Rectangle 120"/>
          <p:cNvSpPr/>
          <p:nvPr/>
        </p:nvSpPr>
        <p:spPr>
          <a:xfrm>
            <a:off x="3969877" y="0"/>
            <a:ext cx="790632" cy="2151584"/>
          </a:xfrm>
          <a:prstGeom prst="rect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Isosceles Triangle 122"/>
          <p:cNvSpPr/>
          <p:nvPr/>
        </p:nvSpPr>
        <p:spPr>
          <a:xfrm rot="10800000">
            <a:off x="3953407" y="2127871"/>
            <a:ext cx="790631" cy="1738220"/>
          </a:xfrm>
          <a:prstGeom prst="triangle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alpha val="70000"/>
                </a:schemeClr>
              </a:gs>
              <a:gs pos="100000">
                <a:schemeClr val="accent6">
                  <a:lumMod val="75000"/>
                  <a:alpha val="7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3028703" y="591424"/>
            <a:ext cx="2524731" cy="3991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To spectrometer/CCD</a:t>
            </a:r>
            <a:endParaRPr lang="en-US" sz="2400" dirty="0"/>
          </a:p>
        </p:txBody>
      </p:sp>
      <p:cxnSp>
        <p:nvCxnSpPr>
          <p:cNvPr id="138" name="Straight Arrow Connector 137"/>
          <p:cNvCxnSpPr/>
          <p:nvPr/>
        </p:nvCxnSpPr>
        <p:spPr>
          <a:xfrm>
            <a:off x="0" y="3982060"/>
            <a:ext cx="3783254" cy="0"/>
          </a:xfrm>
          <a:prstGeom prst="straightConnector1">
            <a:avLst/>
          </a:prstGeom>
          <a:ln w="57150"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/>
        </p:nvGrpSpPr>
        <p:grpSpPr>
          <a:xfrm>
            <a:off x="1846151" y="3880836"/>
            <a:ext cx="1191202" cy="186088"/>
            <a:chOff x="646418" y="4892827"/>
            <a:chExt cx="1191202" cy="186088"/>
          </a:xfrm>
        </p:grpSpPr>
        <p:sp>
          <p:nvSpPr>
            <p:cNvPr id="139" name="Oval 138"/>
            <p:cNvSpPr/>
            <p:nvPr/>
          </p:nvSpPr>
          <p:spPr>
            <a:xfrm>
              <a:off x="1784640" y="4949625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/>
            <p:cNvSpPr/>
            <p:nvPr/>
          </p:nvSpPr>
          <p:spPr>
            <a:xfrm>
              <a:off x="646418" y="4960090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Oval 140"/>
            <p:cNvSpPr/>
            <p:nvPr/>
          </p:nvSpPr>
          <p:spPr>
            <a:xfrm>
              <a:off x="819084" y="4960090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/>
            <p:cNvSpPr/>
            <p:nvPr/>
          </p:nvSpPr>
          <p:spPr>
            <a:xfrm>
              <a:off x="734317" y="4896798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/>
            <p:cNvSpPr/>
            <p:nvPr/>
          </p:nvSpPr>
          <p:spPr>
            <a:xfrm>
              <a:off x="985970" y="4893486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/>
            <p:cNvSpPr/>
            <p:nvPr/>
          </p:nvSpPr>
          <p:spPr>
            <a:xfrm>
              <a:off x="776701" y="5025935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/>
            <p:cNvSpPr/>
            <p:nvPr/>
          </p:nvSpPr>
          <p:spPr>
            <a:xfrm>
              <a:off x="1197890" y="4919597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/>
            <p:cNvSpPr/>
            <p:nvPr/>
          </p:nvSpPr>
          <p:spPr>
            <a:xfrm>
              <a:off x="1091930" y="4999446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/>
            <p:cNvSpPr/>
            <p:nvPr/>
          </p:nvSpPr>
          <p:spPr>
            <a:xfrm>
              <a:off x="1471333" y="4925046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/>
            <p:cNvSpPr/>
            <p:nvPr/>
          </p:nvSpPr>
          <p:spPr>
            <a:xfrm>
              <a:off x="1356829" y="4999446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/>
            <p:cNvSpPr/>
            <p:nvPr/>
          </p:nvSpPr>
          <p:spPr>
            <a:xfrm>
              <a:off x="1615105" y="4892827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/>
            <p:cNvSpPr/>
            <p:nvPr/>
          </p:nvSpPr>
          <p:spPr>
            <a:xfrm>
              <a:off x="1555503" y="4983096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/>
            <p:cNvSpPr/>
            <p:nvPr/>
          </p:nvSpPr>
          <p:spPr>
            <a:xfrm>
              <a:off x="1201200" y="5008033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/>
            <p:cNvSpPr/>
            <p:nvPr/>
          </p:nvSpPr>
          <p:spPr>
            <a:xfrm>
              <a:off x="1724375" y="4986580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/>
            <p:cNvSpPr/>
            <p:nvPr/>
          </p:nvSpPr>
          <p:spPr>
            <a:xfrm>
              <a:off x="1303849" y="4930116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/>
            <p:cNvSpPr/>
            <p:nvPr/>
          </p:nvSpPr>
          <p:spPr>
            <a:xfrm>
              <a:off x="948885" y="4986580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0" name="TextBox 159"/>
          <p:cNvSpPr txBox="1"/>
          <p:nvPr/>
        </p:nvSpPr>
        <p:spPr>
          <a:xfrm>
            <a:off x="877937" y="1075705"/>
            <a:ext cx="9682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Xe gas</a:t>
            </a:r>
            <a:endParaRPr lang="en-US" sz="2400" dirty="0"/>
          </a:p>
        </p:txBody>
      </p:sp>
      <p:grpSp>
        <p:nvGrpSpPr>
          <p:cNvPr id="5" name="Group 4"/>
          <p:cNvGrpSpPr/>
          <p:nvPr/>
        </p:nvGrpSpPr>
        <p:grpSpPr>
          <a:xfrm>
            <a:off x="1411287" y="4509170"/>
            <a:ext cx="510628" cy="2272630"/>
            <a:chOff x="801688" y="5463978"/>
            <a:chExt cx="510628" cy="2272630"/>
          </a:xfrm>
        </p:grpSpPr>
        <p:sp>
          <p:nvSpPr>
            <p:cNvPr id="125" name="Rectangle 124"/>
            <p:cNvSpPr/>
            <p:nvPr/>
          </p:nvSpPr>
          <p:spPr>
            <a:xfrm>
              <a:off x="1004237" y="5946823"/>
              <a:ext cx="105050" cy="53695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Freeform 128"/>
            <p:cNvSpPr/>
            <p:nvPr/>
          </p:nvSpPr>
          <p:spPr>
            <a:xfrm>
              <a:off x="801688" y="5463978"/>
              <a:ext cx="510628" cy="570167"/>
            </a:xfrm>
            <a:custGeom>
              <a:avLst/>
              <a:gdLst>
                <a:gd name="connsiteX0" fmla="*/ 0 w 666750"/>
                <a:gd name="connsiteY0" fmla="*/ 0 h 800100"/>
                <a:gd name="connsiteX1" fmla="*/ 666750 w 666750"/>
                <a:gd name="connsiteY1" fmla="*/ 0 h 800100"/>
                <a:gd name="connsiteX2" fmla="*/ 666750 w 666750"/>
                <a:gd name="connsiteY2" fmla="*/ 800100 h 800100"/>
                <a:gd name="connsiteX3" fmla="*/ 9525 w 666750"/>
                <a:gd name="connsiteY3" fmla="*/ 800100 h 800100"/>
                <a:gd name="connsiteX4" fmla="*/ 9525 w 666750"/>
                <a:gd name="connsiteY4" fmla="*/ 619125 h 800100"/>
                <a:gd name="connsiteX5" fmla="*/ 390525 w 666750"/>
                <a:gd name="connsiteY5" fmla="*/ 619125 h 800100"/>
                <a:gd name="connsiteX6" fmla="*/ 485775 w 666750"/>
                <a:gd name="connsiteY6" fmla="*/ 523875 h 800100"/>
                <a:gd name="connsiteX7" fmla="*/ 485775 w 666750"/>
                <a:gd name="connsiteY7" fmla="*/ 295275 h 800100"/>
                <a:gd name="connsiteX8" fmla="*/ 390525 w 666750"/>
                <a:gd name="connsiteY8" fmla="*/ 200025 h 800100"/>
                <a:gd name="connsiteX9" fmla="*/ 9525 w 666750"/>
                <a:gd name="connsiteY9" fmla="*/ 200025 h 800100"/>
                <a:gd name="connsiteX10" fmla="*/ 0 w 666750"/>
                <a:gd name="connsiteY10" fmla="*/ 0 h 800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66750" h="800100">
                  <a:moveTo>
                    <a:pt x="0" y="0"/>
                  </a:moveTo>
                  <a:lnTo>
                    <a:pt x="666750" y="0"/>
                  </a:lnTo>
                  <a:lnTo>
                    <a:pt x="666750" y="800100"/>
                  </a:lnTo>
                  <a:lnTo>
                    <a:pt x="9525" y="800100"/>
                  </a:lnTo>
                  <a:lnTo>
                    <a:pt x="9525" y="619125"/>
                  </a:lnTo>
                  <a:lnTo>
                    <a:pt x="390525" y="619125"/>
                  </a:lnTo>
                  <a:lnTo>
                    <a:pt x="485775" y="523875"/>
                  </a:lnTo>
                  <a:lnTo>
                    <a:pt x="485775" y="295275"/>
                  </a:lnTo>
                  <a:lnTo>
                    <a:pt x="390525" y="200025"/>
                  </a:lnTo>
                  <a:lnTo>
                    <a:pt x="9525" y="2000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168" name="Double Wave 167"/>
            <p:cNvSpPr/>
            <p:nvPr/>
          </p:nvSpPr>
          <p:spPr>
            <a:xfrm rot="5400000">
              <a:off x="977987" y="6400727"/>
              <a:ext cx="150477" cy="211059"/>
            </a:xfrm>
            <a:prstGeom prst="doubleWav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Double Wave 168"/>
            <p:cNvSpPr/>
            <p:nvPr/>
          </p:nvSpPr>
          <p:spPr>
            <a:xfrm rot="5400000">
              <a:off x="977087" y="6548637"/>
              <a:ext cx="150477" cy="211059"/>
            </a:xfrm>
            <a:prstGeom prst="doubleWav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Rectangle 169"/>
            <p:cNvSpPr/>
            <p:nvPr/>
          </p:nvSpPr>
          <p:spPr>
            <a:xfrm>
              <a:off x="924611" y="7173235"/>
              <a:ext cx="254590" cy="4928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Rectangle 170"/>
            <p:cNvSpPr/>
            <p:nvPr/>
          </p:nvSpPr>
          <p:spPr>
            <a:xfrm>
              <a:off x="994285" y="7222524"/>
              <a:ext cx="105050" cy="51408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2" name="Rectangle 171"/>
            <p:cNvSpPr/>
            <p:nvPr/>
          </p:nvSpPr>
          <p:spPr>
            <a:xfrm>
              <a:off x="967482" y="7468127"/>
              <a:ext cx="168847" cy="26848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Double Wave 172"/>
            <p:cNvSpPr/>
            <p:nvPr/>
          </p:nvSpPr>
          <p:spPr>
            <a:xfrm rot="5400000">
              <a:off x="981283" y="6250252"/>
              <a:ext cx="150477" cy="211059"/>
            </a:xfrm>
            <a:prstGeom prst="doubleWav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Rectangle 173"/>
            <p:cNvSpPr/>
            <p:nvPr/>
          </p:nvSpPr>
          <p:spPr>
            <a:xfrm>
              <a:off x="929227" y="6254523"/>
              <a:ext cx="254590" cy="4928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4188679" y="4090424"/>
            <a:ext cx="120870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Sapphire Window (11 K)</a:t>
            </a:r>
            <a:endParaRPr lang="en-US" sz="2200" dirty="0"/>
          </a:p>
        </p:txBody>
      </p:sp>
      <p:sp>
        <p:nvSpPr>
          <p:cNvPr id="162" name="Rectangle 161"/>
          <p:cNvSpPr/>
          <p:nvPr/>
        </p:nvSpPr>
        <p:spPr>
          <a:xfrm rot="2578900">
            <a:off x="2984373" y="2816328"/>
            <a:ext cx="379063" cy="2308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Rectangle 156"/>
          <p:cNvSpPr/>
          <p:nvPr/>
        </p:nvSpPr>
        <p:spPr>
          <a:xfrm rot="2700000">
            <a:off x="1370192" y="2612858"/>
            <a:ext cx="2695574" cy="5660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Rectangle 157"/>
          <p:cNvSpPr/>
          <p:nvPr/>
        </p:nvSpPr>
        <p:spPr>
          <a:xfrm rot="2700000">
            <a:off x="1547171" y="2492261"/>
            <a:ext cx="2695574" cy="5660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9" name="Straight Arrow Connector 158"/>
          <p:cNvCxnSpPr/>
          <p:nvPr/>
        </p:nvCxnSpPr>
        <p:spPr>
          <a:xfrm>
            <a:off x="1752599" y="1537370"/>
            <a:ext cx="2215300" cy="2218120"/>
          </a:xfrm>
          <a:prstGeom prst="straightConnector1">
            <a:avLst/>
          </a:prstGeom>
          <a:ln w="5715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Double Wave 162"/>
          <p:cNvSpPr/>
          <p:nvPr/>
        </p:nvSpPr>
        <p:spPr>
          <a:xfrm rot="5400000">
            <a:off x="1587586" y="5730587"/>
            <a:ext cx="150477" cy="211059"/>
          </a:xfrm>
          <a:prstGeom prst="doubleWav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Double Wave 165"/>
          <p:cNvSpPr/>
          <p:nvPr/>
        </p:nvSpPr>
        <p:spPr>
          <a:xfrm rot="5400000">
            <a:off x="1586686" y="5878497"/>
            <a:ext cx="150477" cy="211059"/>
          </a:xfrm>
          <a:prstGeom prst="doubleWav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Double Wave 184"/>
          <p:cNvSpPr/>
          <p:nvPr/>
        </p:nvSpPr>
        <p:spPr>
          <a:xfrm rot="5400000">
            <a:off x="1586686" y="6028974"/>
            <a:ext cx="150477" cy="211059"/>
          </a:xfrm>
          <a:prstGeom prst="doubleWav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6" name="Straight Arrow Connector 185"/>
          <p:cNvCxnSpPr/>
          <p:nvPr/>
        </p:nvCxnSpPr>
        <p:spPr>
          <a:xfrm flipH="1" flipV="1">
            <a:off x="1661085" y="5380046"/>
            <a:ext cx="5516" cy="823477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7" name="TextBox 186"/>
          <p:cNvSpPr txBox="1"/>
          <p:nvPr/>
        </p:nvSpPr>
        <p:spPr>
          <a:xfrm>
            <a:off x="-627546" y="3200400"/>
            <a:ext cx="2690204" cy="830997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Pulsed Ba</a:t>
            </a:r>
            <a:r>
              <a:rPr lang="en-US" sz="2400" baseline="30000" dirty="0" smtClean="0"/>
              <a:t>+</a:t>
            </a:r>
            <a:endParaRPr lang="en-US" sz="2400" dirty="0" smtClean="0"/>
          </a:p>
          <a:p>
            <a:pPr algn="ctr"/>
            <a:r>
              <a:rPr lang="en-US" sz="2400" dirty="0" smtClean="0"/>
              <a:t>Ion Beam</a:t>
            </a:r>
            <a:endParaRPr lang="en-US" sz="2400" dirty="0"/>
          </a:p>
        </p:txBody>
      </p:sp>
      <p:grpSp>
        <p:nvGrpSpPr>
          <p:cNvPr id="188" name="Group 187"/>
          <p:cNvGrpSpPr/>
          <p:nvPr/>
        </p:nvGrpSpPr>
        <p:grpSpPr>
          <a:xfrm>
            <a:off x="3611625" y="1533258"/>
            <a:ext cx="1442365" cy="835812"/>
            <a:chOff x="10816586" y="4631011"/>
            <a:chExt cx="1442365" cy="835812"/>
          </a:xfrm>
        </p:grpSpPr>
        <p:sp>
          <p:nvSpPr>
            <p:cNvPr id="189" name="Rectangle 188"/>
            <p:cNvSpPr/>
            <p:nvPr/>
          </p:nvSpPr>
          <p:spPr>
            <a:xfrm>
              <a:off x="10933603" y="4739391"/>
              <a:ext cx="1208330" cy="727432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Isosceles Triangle 189"/>
            <p:cNvSpPr/>
            <p:nvPr/>
          </p:nvSpPr>
          <p:spPr>
            <a:xfrm rot="10800000">
              <a:off x="10816586" y="4631011"/>
              <a:ext cx="1442365" cy="774466"/>
            </a:xfrm>
            <a:prstGeom prst="triangl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1" name="Rectangle 190"/>
          <p:cNvSpPr/>
          <p:nvPr/>
        </p:nvSpPr>
        <p:spPr>
          <a:xfrm>
            <a:off x="3459825" y="1410274"/>
            <a:ext cx="1743072" cy="118872"/>
          </a:xfrm>
          <a:prstGeom prst="rect">
            <a:avLst/>
          </a:prstGeom>
          <a:solidFill>
            <a:srgbClr val="C0504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/>
          </a:p>
        </p:txBody>
      </p:sp>
      <p:sp>
        <p:nvSpPr>
          <p:cNvPr id="192" name="TextBox 191"/>
          <p:cNvSpPr txBox="1"/>
          <p:nvPr/>
        </p:nvSpPr>
        <p:spPr>
          <a:xfrm>
            <a:off x="4891703" y="1774521"/>
            <a:ext cx="27175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50 mm Camera Lens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89484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/>
          <p:cNvSpPr/>
          <p:nvPr/>
        </p:nvSpPr>
        <p:spPr>
          <a:xfrm>
            <a:off x="0" y="5157257"/>
            <a:ext cx="2057524" cy="1482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/>
          <p:cNvSpPr/>
          <p:nvPr/>
        </p:nvSpPr>
        <p:spPr>
          <a:xfrm>
            <a:off x="1991638" y="4395451"/>
            <a:ext cx="131772" cy="9100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/>
          <p:cNvSpPr/>
          <p:nvPr/>
        </p:nvSpPr>
        <p:spPr>
          <a:xfrm>
            <a:off x="2123409" y="4395451"/>
            <a:ext cx="1120059" cy="13177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/>
          <p:cNvSpPr/>
          <p:nvPr/>
        </p:nvSpPr>
        <p:spPr>
          <a:xfrm>
            <a:off x="3177583" y="2587709"/>
            <a:ext cx="599313" cy="1482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Rectangle 62"/>
          <p:cNvSpPr/>
          <p:nvPr/>
        </p:nvSpPr>
        <p:spPr>
          <a:xfrm>
            <a:off x="5516529" y="2587709"/>
            <a:ext cx="131772" cy="67704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/>
          <p:cNvSpPr/>
          <p:nvPr/>
        </p:nvSpPr>
        <p:spPr>
          <a:xfrm>
            <a:off x="0" y="2587709"/>
            <a:ext cx="2057524" cy="1482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/>
          <p:cNvSpPr/>
          <p:nvPr/>
        </p:nvSpPr>
        <p:spPr>
          <a:xfrm>
            <a:off x="1991638" y="2587709"/>
            <a:ext cx="131772" cy="9100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2123409" y="3365987"/>
            <a:ext cx="1120059" cy="13177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/>
          <p:cNvSpPr/>
          <p:nvPr/>
        </p:nvSpPr>
        <p:spPr>
          <a:xfrm>
            <a:off x="3111697" y="2587709"/>
            <a:ext cx="131772" cy="9100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/>
          <p:cNvSpPr/>
          <p:nvPr/>
        </p:nvSpPr>
        <p:spPr>
          <a:xfrm>
            <a:off x="3111697" y="4395450"/>
            <a:ext cx="131772" cy="9100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0" name="Picture 6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4322883" y="2868113"/>
            <a:ext cx="321238" cy="2347511"/>
          </a:xfrm>
          <a:prstGeom prst="rect">
            <a:avLst/>
          </a:prstGeom>
        </p:spPr>
      </p:pic>
      <p:sp>
        <p:nvSpPr>
          <p:cNvPr id="71" name="Oval 70"/>
          <p:cNvSpPr/>
          <p:nvPr/>
        </p:nvSpPr>
        <p:spPr>
          <a:xfrm>
            <a:off x="4768188" y="3524742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/>
          <p:cNvSpPr/>
          <p:nvPr/>
        </p:nvSpPr>
        <p:spPr>
          <a:xfrm>
            <a:off x="4698184" y="3590628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/>
          <p:cNvSpPr/>
          <p:nvPr/>
        </p:nvSpPr>
        <p:spPr>
          <a:xfrm>
            <a:off x="4632296" y="3662125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/>
          <p:cNvSpPr/>
          <p:nvPr/>
        </p:nvSpPr>
        <p:spPr>
          <a:xfrm>
            <a:off x="4566407" y="3732127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/>
          <p:cNvSpPr/>
          <p:nvPr/>
        </p:nvSpPr>
        <p:spPr>
          <a:xfrm>
            <a:off x="4361073" y="3935395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/>
          <p:cNvSpPr/>
          <p:nvPr/>
        </p:nvSpPr>
        <p:spPr>
          <a:xfrm>
            <a:off x="4286398" y="4001281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/>
          <p:cNvSpPr/>
          <p:nvPr/>
        </p:nvSpPr>
        <p:spPr>
          <a:xfrm>
            <a:off x="4220511" y="4073215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/>
          <p:cNvSpPr/>
          <p:nvPr/>
        </p:nvSpPr>
        <p:spPr>
          <a:xfrm>
            <a:off x="4154622" y="4143217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/>
          <p:cNvSpPr/>
          <p:nvPr/>
        </p:nvSpPr>
        <p:spPr>
          <a:xfrm>
            <a:off x="4085180" y="4209103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/>
          <p:cNvSpPr/>
          <p:nvPr/>
        </p:nvSpPr>
        <p:spPr>
          <a:xfrm>
            <a:off x="4015176" y="4274989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/>
          <p:cNvSpPr/>
          <p:nvPr/>
        </p:nvSpPr>
        <p:spPr>
          <a:xfrm>
            <a:off x="3949288" y="4346486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/>
          <p:cNvSpPr/>
          <p:nvPr/>
        </p:nvSpPr>
        <p:spPr>
          <a:xfrm>
            <a:off x="4665241" y="3498195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/>
          <p:cNvSpPr/>
          <p:nvPr/>
        </p:nvSpPr>
        <p:spPr>
          <a:xfrm>
            <a:off x="4595237" y="3564081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/>
          <p:cNvSpPr/>
          <p:nvPr/>
        </p:nvSpPr>
        <p:spPr>
          <a:xfrm>
            <a:off x="4529349" y="3635577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/>
          <p:cNvSpPr/>
          <p:nvPr/>
        </p:nvSpPr>
        <p:spPr>
          <a:xfrm>
            <a:off x="4463459" y="3705580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/>
          <p:cNvSpPr/>
          <p:nvPr/>
        </p:nvSpPr>
        <p:spPr>
          <a:xfrm>
            <a:off x="4394018" y="3771466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/>
          <p:cNvSpPr/>
          <p:nvPr/>
        </p:nvSpPr>
        <p:spPr>
          <a:xfrm>
            <a:off x="4258126" y="3908848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/>
          <p:cNvSpPr/>
          <p:nvPr/>
        </p:nvSpPr>
        <p:spPr>
          <a:xfrm>
            <a:off x="4183451" y="3974734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/>
          <p:cNvSpPr/>
          <p:nvPr/>
        </p:nvSpPr>
        <p:spPr>
          <a:xfrm>
            <a:off x="4117564" y="4046668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/>
          <p:cNvSpPr/>
          <p:nvPr/>
        </p:nvSpPr>
        <p:spPr>
          <a:xfrm>
            <a:off x="4051675" y="4116670"/>
            <a:ext cx="65886" cy="65886"/>
          </a:xfrm>
          <a:prstGeom prst="ellipse">
            <a:avLst/>
          </a:prstGeom>
          <a:solidFill>
            <a:srgbClr val="FFC000"/>
          </a:solidFill>
          <a:ln>
            <a:solidFill>
              <a:srgbClr val="CC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/>
          <p:cNvSpPr/>
          <p:nvPr/>
        </p:nvSpPr>
        <p:spPr>
          <a:xfrm>
            <a:off x="3982233" y="4182556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/>
          <p:cNvSpPr/>
          <p:nvPr/>
        </p:nvSpPr>
        <p:spPr>
          <a:xfrm>
            <a:off x="3912229" y="4248442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/>
          <p:cNvSpPr/>
          <p:nvPr/>
        </p:nvSpPr>
        <p:spPr>
          <a:xfrm>
            <a:off x="4636416" y="3399018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/>
          <p:cNvSpPr/>
          <p:nvPr/>
        </p:nvSpPr>
        <p:spPr>
          <a:xfrm>
            <a:off x="4566412" y="3464904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/>
          <p:cNvSpPr/>
          <p:nvPr/>
        </p:nvSpPr>
        <p:spPr>
          <a:xfrm>
            <a:off x="4500523" y="3536400"/>
            <a:ext cx="65886" cy="65886"/>
          </a:xfrm>
          <a:prstGeom prst="ellipse">
            <a:avLst/>
          </a:prstGeom>
          <a:solidFill>
            <a:srgbClr val="FFC00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/>
          <p:cNvSpPr/>
          <p:nvPr/>
        </p:nvSpPr>
        <p:spPr>
          <a:xfrm>
            <a:off x="4434634" y="3606403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/>
          <p:cNvSpPr/>
          <p:nvPr/>
        </p:nvSpPr>
        <p:spPr>
          <a:xfrm>
            <a:off x="4365193" y="3672288"/>
            <a:ext cx="65886" cy="65886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/>
          <p:cNvSpPr/>
          <p:nvPr/>
        </p:nvSpPr>
        <p:spPr>
          <a:xfrm>
            <a:off x="4295189" y="3738174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/>
          <p:cNvSpPr/>
          <p:nvPr/>
        </p:nvSpPr>
        <p:spPr>
          <a:xfrm>
            <a:off x="4229300" y="3809671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/>
          <p:cNvSpPr/>
          <p:nvPr/>
        </p:nvSpPr>
        <p:spPr>
          <a:xfrm>
            <a:off x="4154625" y="3875557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/>
          <p:cNvSpPr/>
          <p:nvPr/>
        </p:nvSpPr>
        <p:spPr>
          <a:xfrm>
            <a:off x="4088738" y="3947491"/>
            <a:ext cx="65886" cy="65886"/>
          </a:xfrm>
          <a:prstGeom prst="ellipse">
            <a:avLst/>
          </a:prstGeom>
          <a:solidFill>
            <a:srgbClr val="FFC000"/>
          </a:solidFill>
          <a:ln>
            <a:solidFill>
              <a:srgbClr val="CC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/>
          <p:cNvSpPr/>
          <p:nvPr/>
        </p:nvSpPr>
        <p:spPr>
          <a:xfrm>
            <a:off x="4022849" y="4017493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105"/>
          <p:cNvSpPr/>
          <p:nvPr/>
        </p:nvSpPr>
        <p:spPr>
          <a:xfrm>
            <a:off x="3953408" y="4083379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/>
          <p:cNvSpPr/>
          <p:nvPr/>
        </p:nvSpPr>
        <p:spPr>
          <a:xfrm>
            <a:off x="3883404" y="4149265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/>
          <p:cNvSpPr/>
          <p:nvPr/>
        </p:nvSpPr>
        <p:spPr>
          <a:xfrm>
            <a:off x="3817515" y="4220761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/>
          <p:cNvSpPr/>
          <p:nvPr/>
        </p:nvSpPr>
        <p:spPr>
          <a:xfrm>
            <a:off x="4529908" y="3372477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/>
          <p:cNvSpPr/>
          <p:nvPr/>
        </p:nvSpPr>
        <p:spPr>
          <a:xfrm>
            <a:off x="4459904" y="3438363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/>
          <p:cNvSpPr/>
          <p:nvPr/>
        </p:nvSpPr>
        <p:spPr>
          <a:xfrm>
            <a:off x="4394016" y="3509859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/>
          <p:cNvSpPr/>
          <p:nvPr/>
        </p:nvSpPr>
        <p:spPr>
          <a:xfrm>
            <a:off x="4328126" y="3579862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/>
          <p:cNvSpPr/>
          <p:nvPr/>
        </p:nvSpPr>
        <p:spPr>
          <a:xfrm>
            <a:off x="4258685" y="3645747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/>
          <p:cNvSpPr/>
          <p:nvPr/>
        </p:nvSpPr>
        <p:spPr>
          <a:xfrm>
            <a:off x="4188681" y="3711633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/>
          <p:cNvSpPr/>
          <p:nvPr/>
        </p:nvSpPr>
        <p:spPr>
          <a:xfrm>
            <a:off x="4122792" y="3783130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/>
          <p:cNvSpPr/>
          <p:nvPr/>
        </p:nvSpPr>
        <p:spPr>
          <a:xfrm>
            <a:off x="4048117" y="3849016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Oval 116"/>
          <p:cNvSpPr/>
          <p:nvPr/>
        </p:nvSpPr>
        <p:spPr>
          <a:xfrm>
            <a:off x="3982231" y="3920950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17"/>
          <p:cNvSpPr/>
          <p:nvPr/>
        </p:nvSpPr>
        <p:spPr>
          <a:xfrm>
            <a:off x="3916341" y="3990952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/>
          <p:cNvSpPr/>
          <p:nvPr/>
        </p:nvSpPr>
        <p:spPr>
          <a:xfrm>
            <a:off x="3846900" y="4056838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Oval 119"/>
          <p:cNvSpPr/>
          <p:nvPr/>
        </p:nvSpPr>
        <p:spPr>
          <a:xfrm>
            <a:off x="3776896" y="4122724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ectangle 121"/>
          <p:cNvSpPr/>
          <p:nvPr/>
        </p:nvSpPr>
        <p:spPr>
          <a:xfrm>
            <a:off x="5671690" y="3135385"/>
            <a:ext cx="94710" cy="171509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ectangle 123"/>
          <p:cNvSpPr/>
          <p:nvPr/>
        </p:nvSpPr>
        <p:spPr>
          <a:xfrm>
            <a:off x="5516529" y="4780130"/>
            <a:ext cx="131772" cy="52537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/>
          <p:cNvSpPr/>
          <p:nvPr/>
        </p:nvSpPr>
        <p:spPr>
          <a:xfrm>
            <a:off x="4981206" y="2587709"/>
            <a:ext cx="601208" cy="1482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1" name="Rectangle 130"/>
          <p:cNvSpPr/>
          <p:nvPr/>
        </p:nvSpPr>
        <p:spPr>
          <a:xfrm>
            <a:off x="3611625" y="2473608"/>
            <a:ext cx="1507136" cy="10278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tangle 131"/>
          <p:cNvSpPr/>
          <p:nvPr/>
        </p:nvSpPr>
        <p:spPr>
          <a:xfrm>
            <a:off x="3636332" y="5328655"/>
            <a:ext cx="1507136" cy="10278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Rectangle 132"/>
          <p:cNvSpPr/>
          <p:nvPr/>
        </p:nvSpPr>
        <p:spPr>
          <a:xfrm>
            <a:off x="3162224" y="5157257"/>
            <a:ext cx="599313" cy="1482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4" name="Rectangle 133"/>
          <p:cNvSpPr/>
          <p:nvPr/>
        </p:nvSpPr>
        <p:spPr>
          <a:xfrm>
            <a:off x="4965848" y="5157257"/>
            <a:ext cx="601208" cy="1482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6" name="Rectangle 135"/>
          <p:cNvSpPr/>
          <p:nvPr/>
        </p:nvSpPr>
        <p:spPr>
          <a:xfrm>
            <a:off x="6653367" y="3783131"/>
            <a:ext cx="3085800" cy="166498"/>
          </a:xfrm>
          <a:prstGeom prst="rect">
            <a:avLst/>
          </a:prstGeom>
          <a:solidFill>
            <a:srgbClr val="A7E200"/>
          </a:solidFill>
          <a:ln>
            <a:solidFill>
              <a:srgbClr val="A7E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7" name="Isosceles Triangle 136"/>
          <p:cNvSpPr/>
          <p:nvPr/>
        </p:nvSpPr>
        <p:spPr>
          <a:xfrm rot="16200000">
            <a:off x="5427481" y="2725221"/>
            <a:ext cx="153746" cy="2298026"/>
          </a:xfrm>
          <a:prstGeom prst="triangle">
            <a:avLst/>
          </a:prstGeom>
          <a:solidFill>
            <a:srgbClr val="A7E200"/>
          </a:solidFill>
          <a:ln>
            <a:solidFill>
              <a:srgbClr val="A7E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Chord 134"/>
          <p:cNvSpPr/>
          <p:nvPr/>
        </p:nvSpPr>
        <p:spPr>
          <a:xfrm rot="10800000">
            <a:off x="6366395" y="3228875"/>
            <a:ext cx="373977" cy="1375619"/>
          </a:xfrm>
          <a:prstGeom prst="chord">
            <a:avLst>
              <a:gd name="adj1" fmla="val 5404137"/>
              <a:gd name="adj2" fmla="val 16256210"/>
            </a:avLst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7238999" y="2971800"/>
            <a:ext cx="16002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Tunable Dye Laser</a:t>
            </a:r>
            <a:endParaRPr lang="en-US" sz="2400" dirty="0"/>
          </a:p>
        </p:txBody>
      </p:sp>
      <p:sp>
        <p:nvSpPr>
          <p:cNvPr id="75" name="Oval 74"/>
          <p:cNvSpPr/>
          <p:nvPr/>
        </p:nvSpPr>
        <p:spPr>
          <a:xfrm>
            <a:off x="4496965" y="3798013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/>
          <p:cNvSpPr/>
          <p:nvPr/>
        </p:nvSpPr>
        <p:spPr>
          <a:xfrm>
            <a:off x="4426961" y="3863899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/>
          <p:cNvSpPr/>
          <p:nvPr/>
        </p:nvSpPr>
        <p:spPr>
          <a:xfrm>
            <a:off x="4324014" y="3837352"/>
            <a:ext cx="65886" cy="65886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TextBox 126"/>
          <p:cNvSpPr txBox="1"/>
          <p:nvPr/>
        </p:nvSpPr>
        <p:spPr>
          <a:xfrm>
            <a:off x="5232361" y="1206453"/>
            <a:ext cx="8273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</a:t>
            </a:r>
            <a:r>
              <a:rPr lang="en-US" sz="2400" dirty="0" smtClean="0"/>
              <a:t>ilter</a:t>
            </a:r>
            <a:endParaRPr lang="en-US" sz="2400" dirty="0"/>
          </a:p>
        </p:txBody>
      </p:sp>
      <p:sp>
        <p:nvSpPr>
          <p:cNvPr id="121" name="Rectangle 120"/>
          <p:cNvSpPr/>
          <p:nvPr/>
        </p:nvSpPr>
        <p:spPr>
          <a:xfrm>
            <a:off x="3969877" y="0"/>
            <a:ext cx="790632" cy="2151584"/>
          </a:xfrm>
          <a:prstGeom prst="rect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Isosceles Triangle 122"/>
          <p:cNvSpPr/>
          <p:nvPr/>
        </p:nvSpPr>
        <p:spPr>
          <a:xfrm rot="10800000">
            <a:off x="3953407" y="2127871"/>
            <a:ext cx="790631" cy="1738220"/>
          </a:xfrm>
          <a:prstGeom prst="triangle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alpha val="70000"/>
                </a:schemeClr>
              </a:gs>
              <a:gs pos="100000">
                <a:schemeClr val="accent6">
                  <a:lumMod val="75000"/>
                  <a:alpha val="7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3028703" y="591424"/>
            <a:ext cx="2524731" cy="3991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To spectrometer/CCD</a:t>
            </a:r>
            <a:endParaRPr lang="en-US" sz="2400" dirty="0"/>
          </a:p>
        </p:txBody>
      </p:sp>
      <p:cxnSp>
        <p:nvCxnSpPr>
          <p:cNvPr id="138" name="Straight Arrow Connector 137"/>
          <p:cNvCxnSpPr/>
          <p:nvPr/>
        </p:nvCxnSpPr>
        <p:spPr>
          <a:xfrm>
            <a:off x="0" y="3982060"/>
            <a:ext cx="3783254" cy="0"/>
          </a:xfrm>
          <a:prstGeom prst="straightConnector1">
            <a:avLst/>
          </a:prstGeom>
          <a:ln w="57150"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/>
        </p:nvGrpSpPr>
        <p:grpSpPr>
          <a:xfrm>
            <a:off x="1846151" y="3880836"/>
            <a:ext cx="1191202" cy="186088"/>
            <a:chOff x="646418" y="4892827"/>
            <a:chExt cx="1191202" cy="186088"/>
          </a:xfrm>
        </p:grpSpPr>
        <p:sp>
          <p:nvSpPr>
            <p:cNvPr id="139" name="Oval 138"/>
            <p:cNvSpPr/>
            <p:nvPr/>
          </p:nvSpPr>
          <p:spPr>
            <a:xfrm>
              <a:off x="1784640" y="4949625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/>
            <p:cNvSpPr/>
            <p:nvPr/>
          </p:nvSpPr>
          <p:spPr>
            <a:xfrm>
              <a:off x="646418" y="4960090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Oval 140"/>
            <p:cNvSpPr/>
            <p:nvPr/>
          </p:nvSpPr>
          <p:spPr>
            <a:xfrm>
              <a:off x="819084" y="4960090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/>
            <p:cNvSpPr/>
            <p:nvPr/>
          </p:nvSpPr>
          <p:spPr>
            <a:xfrm>
              <a:off x="734317" y="4896798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/>
            <p:cNvSpPr/>
            <p:nvPr/>
          </p:nvSpPr>
          <p:spPr>
            <a:xfrm>
              <a:off x="985970" y="4893486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/>
            <p:cNvSpPr/>
            <p:nvPr/>
          </p:nvSpPr>
          <p:spPr>
            <a:xfrm>
              <a:off x="776701" y="5025935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/>
            <p:cNvSpPr/>
            <p:nvPr/>
          </p:nvSpPr>
          <p:spPr>
            <a:xfrm>
              <a:off x="1197890" y="4919597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/>
            <p:cNvSpPr/>
            <p:nvPr/>
          </p:nvSpPr>
          <p:spPr>
            <a:xfrm>
              <a:off x="1091930" y="4999446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/>
            <p:cNvSpPr/>
            <p:nvPr/>
          </p:nvSpPr>
          <p:spPr>
            <a:xfrm>
              <a:off x="1471333" y="4925046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/>
            <p:cNvSpPr/>
            <p:nvPr/>
          </p:nvSpPr>
          <p:spPr>
            <a:xfrm>
              <a:off x="1356829" y="4999446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/>
            <p:cNvSpPr/>
            <p:nvPr/>
          </p:nvSpPr>
          <p:spPr>
            <a:xfrm>
              <a:off x="1615105" y="4892827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/>
            <p:cNvSpPr/>
            <p:nvPr/>
          </p:nvSpPr>
          <p:spPr>
            <a:xfrm>
              <a:off x="1555503" y="4983096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/>
            <p:cNvSpPr/>
            <p:nvPr/>
          </p:nvSpPr>
          <p:spPr>
            <a:xfrm>
              <a:off x="1201200" y="5008033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/>
            <p:cNvSpPr/>
            <p:nvPr/>
          </p:nvSpPr>
          <p:spPr>
            <a:xfrm>
              <a:off x="1724375" y="4986580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/>
            <p:cNvSpPr/>
            <p:nvPr/>
          </p:nvSpPr>
          <p:spPr>
            <a:xfrm>
              <a:off x="1303849" y="4930116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/>
            <p:cNvSpPr/>
            <p:nvPr/>
          </p:nvSpPr>
          <p:spPr>
            <a:xfrm>
              <a:off x="948885" y="4986580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0" name="TextBox 159"/>
          <p:cNvSpPr txBox="1"/>
          <p:nvPr/>
        </p:nvSpPr>
        <p:spPr>
          <a:xfrm>
            <a:off x="877937" y="1075705"/>
            <a:ext cx="9682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Xe gas</a:t>
            </a:r>
            <a:endParaRPr lang="en-US" sz="2400" dirty="0"/>
          </a:p>
        </p:txBody>
      </p:sp>
      <p:grpSp>
        <p:nvGrpSpPr>
          <p:cNvPr id="5" name="Group 4"/>
          <p:cNvGrpSpPr/>
          <p:nvPr/>
        </p:nvGrpSpPr>
        <p:grpSpPr>
          <a:xfrm>
            <a:off x="1411287" y="4509170"/>
            <a:ext cx="510628" cy="2272630"/>
            <a:chOff x="801688" y="5463978"/>
            <a:chExt cx="510628" cy="2272630"/>
          </a:xfrm>
        </p:grpSpPr>
        <p:sp>
          <p:nvSpPr>
            <p:cNvPr id="125" name="Rectangle 124"/>
            <p:cNvSpPr/>
            <p:nvPr/>
          </p:nvSpPr>
          <p:spPr>
            <a:xfrm>
              <a:off x="1004237" y="5946823"/>
              <a:ext cx="105050" cy="53695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Freeform 128"/>
            <p:cNvSpPr/>
            <p:nvPr/>
          </p:nvSpPr>
          <p:spPr>
            <a:xfrm>
              <a:off x="801688" y="5463978"/>
              <a:ext cx="510628" cy="570167"/>
            </a:xfrm>
            <a:custGeom>
              <a:avLst/>
              <a:gdLst>
                <a:gd name="connsiteX0" fmla="*/ 0 w 666750"/>
                <a:gd name="connsiteY0" fmla="*/ 0 h 800100"/>
                <a:gd name="connsiteX1" fmla="*/ 666750 w 666750"/>
                <a:gd name="connsiteY1" fmla="*/ 0 h 800100"/>
                <a:gd name="connsiteX2" fmla="*/ 666750 w 666750"/>
                <a:gd name="connsiteY2" fmla="*/ 800100 h 800100"/>
                <a:gd name="connsiteX3" fmla="*/ 9525 w 666750"/>
                <a:gd name="connsiteY3" fmla="*/ 800100 h 800100"/>
                <a:gd name="connsiteX4" fmla="*/ 9525 w 666750"/>
                <a:gd name="connsiteY4" fmla="*/ 619125 h 800100"/>
                <a:gd name="connsiteX5" fmla="*/ 390525 w 666750"/>
                <a:gd name="connsiteY5" fmla="*/ 619125 h 800100"/>
                <a:gd name="connsiteX6" fmla="*/ 485775 w 666750"/>
                <a:gd name="connsiteY6" fmla="*/ 523875 h 800100"/>
                <a:gd name="connsiteX7" fmla="*/ 485775 w 666750"/>
                <a:gd name="connsiteY7" fmla="*/ 295275 h 800100"/>
                <a:gd name="connsiteX8" fmla="*/ 390525 w 666750"/>
                <a:gd name="connsiteY8" fmla="*/ 200025 h 800100"/>
                <a:gd name="connsiteX9" fmla="*/ 9525 w 666750"/>
                <a:gd name="connsiteY9" fmla="*/ 200025 h 800100"/>
                <a:gd name="connsiteX10" fmla="*/ 0 w 666750"/>
                <a:gd name="connsiteY10" fmla="*/ 0 h 800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66750" h="800100">
                  <a:moveTo>
                    <a:pt x="0" y="0"/>
                  </a:moveTo>
                  <a:lnTo>
                    <a:pt x="666750" y="0"/>
                  </a:lnTo>
                  <a:lnTo>
                    <a:pt x="666750" y="800100"/>
                  </a:lnTo>
                  <a:lnTo>
                    <a:pt x="9525" y="800100"/>
                  </a:lnTo>
                  <a:lnTo>
                    <a:pt x="9525" y="619125"/>
                  </a:lnTo>
                  <a:lnTo>
                    <a:pt x="390525" y="619125"/>
                  </a:lnTo>
                  <a:lnTo>
                    <a:pt x="485775" y="523875"/>
                  </a:lnTo>
                  <a:lnTo>
                    <a:pt x="485775" y="295275"/>
                  </a:lnTo>
                  <a:lnTo>
                    <a:pt x="390525" y="200025"/>
                  </a:lnTo>
                  <a:lnTo>
                    <a:pt x="9525" y="2000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168" name="Double Wave 167"/>
            <p:cNvSpPr/>
            <p:nvPr/>
          </p:nvSpPr>
          <p:spPr>
            <a:xfrm rot="5400000">
              <a:off x="977987" y="6400727"/>
              <a:ext cx="150477" cy="211059"/>
            </a:xfrm>
            <a:prstGeom prst="doubleWav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Double Wave 168"/>
            <p:cNvSpPr/>
            <p:nvPr/>
          </p:nvSpPr>
          <p:spPr>
            <a:xfrm rot="5400000">
              <a:off x="977087" y="6548637"/>
              <a:ext cx="150477" cy="211059"/>
            </a:xfrm>
            <a:prstGeom prst="doubleWav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Rectangle 169"/>
            <p:cNvSpPr/>
            <p:nvPr/>
          </p:nvSpPr>
          <p:spPr>
            <a:xfrm>
              <a:off x="924611" y="7173235"/>
              <a:ext cx="254590" cy="4928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Rectangle 170"/>
            <p:cNvSpPr/>
            <p:nvPr/>
          </p:nvSpPr>
          <p:spPr>
            <a:xfrm>
              <a:off x="994285" y="7222524"/>
              <a:ext cx="105050" cy="51408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2" name="Rectangle 171"/>
            <p:cNvSpPr/>
            <p:nvPr/>
          </p:nvSpPr>
          <p:spPr>
            <a:xfrm>
              <a:off x="967482" y="7468127"/>
              <a:ext cx="168847" cy="26848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Double Wave 172"/>
            <p:cNvSpPr/>
            <p:nvPr/>
          </p:nvSpPr>
          <p:spPr>
            <a:xfrm rot="5400000">
              <a:off x="981283" y="6250252"/>
              <a:ext cx="150477" cy="211059"/>
            </a:xfrm>
            <a:prstGeom prst="doubleWav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Rectangle 173"/>
            <p:cNvSpPr/>
            <p:nvPr/>
          </p:nvSpPr>
          <p:spPr>
            <a:xfrm>
              <a:off x="929227" y="6254523"/>
              <a:ext cx="254590" cy="4928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4188679" y="4090424"/>
            <a:ext cx="120870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Sapphire Window (11 K)</a:t>
            </a:r>
            <a:endParaRPr lang="en-US" sz="2200" dirty="0"/>
          </a:p>
        </p:txBody>
      </p:sp>
      <p:sp>
        <p:nvSpPr>
          <p:cNvPr id="162" name="Rectangle 161"/>
          <p:cNvSpPr/>
          <p:nvPr/>
        </p:nvSpPr>
        <p:spPr>
          <a:xfrm rot="2578900">
            <a:off x="2984373" y="2816328"/>
            <a:ext cx="379063" cy="2308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Rectangle 156"/>
          <p:cNvSpPr/>
          <p:nvPr/>
        </p:nvSpPr>
        <p:spPr>
          <a:xfrm rot="2700000">
            <a:off x="1370192" y="2612858"/>
            <a:ext cx="2695574" cy="5660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Rectangle 157"/>
          <p:cNvSpPr/>
          <p:nvPr/>
        </p:nvSpPr>
        <p:spPr>
          <a:xfrm rot="2700000">
            <a:off x="1547171" y="2492261"/>
            <a:ext cx="2695574" cy="5660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9" name="Straight Arrow Connector 158"/>
          <p:cNvCxnSpPr/>
          <p:nvPr/>
        </p:nvCxnSpPr>
        <p:spPr>
          <a:xfrm>
            <a:off x="1752599" y="1537370"/>
            <a:ext cx="2215300" cy="2218120"/>
          </a:xfrm>
          <a:prstGeom prst="straightConnector1">
            <a:avLst/>
          </a:prstGeom>
          <a:ln w="5715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Double Wave 162"/>
          <p:cNvSpPr/>
          <p:nvPr/>
        </p:nvSpPr>
        <p:spPr>
          <a:xfrm rot="5400000">
            <a:off x="1587586" y="5730587"/>
            <a:ext cx="150477" cy="211059"/>
          </a:xfrm>
          <a:prstGeom prst="doubleWav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Double Wave 165"/>
          <p:cNvSpPr/>
          <p:nvPr/>
        </p:nvSpPr>
        <p:spPr>
          <a:xfrm rot="5400000">
            <a:off x="1586686" y="5878497"/>
            <a:ext cx="150477" cy="211059"/>
          </a:xfrm>
          <a:prstGeom prst="doubleWav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Double Wave 184"/>
          <p:cNvSpPr/>
          <p:nvPr/>
        </p:nvSpPr>
        <p:spPr>
          <a:xfrm rot="5400000">
            <a:off x="1586686" y="6028974"/>
            <a:ext cx="150477" cy="211059"/>
          </a:xfrm>
          <a:prstGeom prst="doubleWav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6" name="Straight Arrow Connector 185"/>
          <p:cNvCxnSpPr/>
          <p:nvPr/>
        </p:nvCxnSpPr>
        <p:spPr>
          <a:xfrm flipH="1" flipV="1">
            <a:off x="1661085" y="5380046"/>
            <a:ext cx="5516" cy="823477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7" name="TextBox 186"/>
          <p:cNvSpPr txBox="1"/>
          <p:nvPr/>
        </p:nvSpPr>
        <p:spPr>
          <a:xfrm>
            <a:off x="-627546" y="3200400"/>
            <a:ext cx="2690204" cy="830997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Pulsed Ba</a:t>
            </a:r>
            <a:r>
              <a:rPr lang="en-US" sz="2400" baseline="30000" dirty="0" smtClean="0"/>
              <a:t>+</a:t>
            </a:r>
            <a:endParaRPr lang="en-US" sz="2400" dirty="0" smtClean="0"/>
          </a:p>
          <a:p>
            <a:pPr algn="ctr"/>
            <a:r>
              <a:rPr lang="en-US" sz="2400" dirty="0" smtClean="0"/>
              <a:t>Ion Beam</a:t>
            </a:r>
            <a:endParaRPr lang="en-US" sz="2400" dirty="0"/>
          </a:p>
        </p:txBody>
      </p:sp>
      <p:grpSp>
        <p:nvGrpSpPr>
          <p:cNvPr id="188" name="Group 187"/>
          <p:cNvGrpSpPr/>
          <p:nvPr/>
        </p:nvGrpSpPr>
        <p:grpSpPr>
          <a:xfrm>
            <a:off x="3611625" y="1533258"/>
            <a:ext cx="1442365" cy="835812"/>
            <a:chOff x="10816586" y="4631011"/>
            <a:chExt cx="1442365" cy="835812"/>
          </a:xfrm>
        </p:grpSpPr>
        <p:sp>
          <p:nvSpPr>
            <p:cNvPr id="189" name="Rectangle 188"/>
            <p:cNvSpPr/>
            <p:nvPr/>
          </p:nvSpPr>
          <p:spPr>
            <a:xfrm>
              <a:off x="10933603" y="4739391"/>
              <a:ext cx="1208330" cy="727432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Isosceles Triangle 189"/>
            <p:cNvSpPr/>
            <p:nvPr/>
          </p:nvSpPr>
          <p:spPr>
            <a:xfrm rot="10800000">
              <a:off x="10816586" y="4631011"/>
              <a:ext cx="1442365" cy="774466"/>
            </a:xfrm>
            <a:prstGeom prst="triangl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1" name="Rectangle 190"/>
          <p:cNvSpPr/>
          <p:nvPr/>
        </p:nvSpPr>
        <p:spPr>
          <a:xfrm>
            <a:off x="3459825" y="1410274"/>
            <a:ext cx="1743072" cy="118872"/>
          </a:xfrm>
          <a:prstGeom prst="rect">
            <a:avLst/>
          </a:prstGeom>
          <a:solidFill>
            <a:srgbClr val="C0504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/>
          </a:p>
        </p:txBody>
      </p:sp>
      <p:sp>
        <p:nvSpPr>
          <p:cNvPr id="192" name="TextBox 191"/>
          <p:cNvSpPr txBox="1"/>
          <p:nvPr/>
        </p:nvSpPr>
        <p:spPr>
          <a:xfrm>
            <a:off x="4891703" y="1774521"/>
            <a:ext cx="27175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50 mm Camera Lens</a:t>
            </a:r>
            <a:endParaRPr lang="en-US" sz="2400" dirty="0"/>
          </a:p>
        </p:txBody>
      </p:sp>
      <p:sp>
        <p:nvSpPr>
          <p:cNvPr id="2" name="TextBox 1"/>
          <p:cNvSpPr txBox="1"/>
          <p:nvPr/>
        </p:nvSpPr>
        <p:spPr>
          <a:xfrm>
            <a:off x="5648301" y="5135949"/>
            <a:ext cx="28956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C00000"/>
                </a:solidFill>
              </a:rPr>
              <a:t>Some neutralization of Ba</a:t>
            </a:r>
            <a:r>
              <a:rPr lang="en-US" sz="2400" baseline="30000" dirty="0" smtClean="0">
                <a:solidFill>
                  <a:srgbClr val="C00000"/>
                </a:solidFill>
              </a:rPr>
              <a:t>+</a:t>
            </a:r>
            <a:r>
              <a:rPr lang="en-US" sz="2400" dirty="0" smtClean="0">
                <a:solidFill>
                  <a:srgbClr val="C00000"/>
                </a:solidFill>
              </a:rPr>
              <a:t> in SXe</a:t>
            </a:r>
            <a:endParaRPr lang="en-US" sz="2400" dirty="0">
              <a:solidFill>
                <a:srgbClr val="C00000"/>
              </a:solidFill>
            </a:endParaRPr>
          </a:p>
        </p:txBody>
      </p:sp>
      <p:sp>
        <p:nvSpPr>
          <p:cNvPr id="9" name="Freeform 8"/>
          <p:cNvSpPr/>
          <p:nvPr/>
        </p:nvSpPr>
        <p:spPr>
          <a:xfrm>
            <a:off x="4724631" y="3981470"/>
            <a:ext cx="1364566" cy="1125416"/>
          </a:xfrm>
          <a:custGeom>
            <a:avLst/>
            <a:gdLst>
              <a:gd name="connsiteX0" fmla="*/ 1364566 w 1364566"/>
              <a:gd name="connsiteY0" fmla="*/ 1125416 h 1125416"/>
              <a:gd name="connsiteX1" fmla="*/ 0 w 1364566"/>
              <a:gd name="connsiteY1" fmla="*/ 0 h 1125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64566" h="1125416">
                <a:moveTo>
                  <a:pt x="1364566" y="1125416"/>
                </a:moveTo>
                <a:cubicBezTo>
                  <a:pt x="1105486" y="729175"/>
                  <a:pt x="846406" y="332935"/>
                  <a:pt x="0" y="0"/>
                </a:cubicBezTo>
              </a:path>
            </a:pathLst>
          </a:custGeom>
          <a:noFill/>
          <a:ln w="381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610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28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62000" y="273875"/>
            <a:ext cx="5181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Measuring Xe matrix growth rate using interference fringes:</a:t>
            </a:r>
            <a:endParaRPr lang="en-US" sz="24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5"/>
          <a:stretch/>
        </p:blipFill>
        <p:spPr>
          <a:xfrm>
            <a:off x="0" y="1524000"/>
            <a:ext cx="7361458" cy="3429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24" b="4412"/>
          <a:stretch/>
        </p:blipFill>
        <p:spPr>
          <a:xfrm>
            <a:off x="6846277" y="0"/>
            <a:ext cx="2297723" cy="2222695"/>
          </a:xfrm>
          <a:prstGeom prst="rect">
            <a:avLst/>
          </a:prstGeom>
        </p:spPr>
      </p:pic>
      <p:sp>
        <p:nvSpPr>
          <p:cNvPr id="11" name="Left Brace 10"/>
          <p:cNvSpPr/>
          <p:nvPr/>
        </p:nvSpPr>
        <p:spPr>
          <a:xfrm rot="16200000">
            <a:off x="2046263" y="4113042"/>
            <a:ext cx="304800" cy="1905000"/>
          </a:xfrm>
          <a:prstGeom prst="leftBrac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988587" y="5230838"/>
            <a:ext cx="24201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Xe deposit at 50 K</a:t>
            </a:r>
            <a:endParaRPr lang="en-US" sz="2400" dirty="0"/>
          </a:p>
        </p:txBody>
      </p:sp>
      <p:sp>
        <p:nvSpPr>
          <p:cNvPr id="30" name="TextBox 29"/>
          <p:cNvSpPr txBox="1"/>
          <p:nvPr/>
        </p:nvSpPr>
        <p:spPr>
          <a:xfrm>
            <a:off x="523690" y="5614070"/>
            <a:ext cx="36753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Deposition rate of ~30 nm/s</a:t>
            </a:r>
            <a:endParaRPr lang="en-US" sz="2400" dirty="0"/>
          </a:p>
        </p:txBody>
      </p:sp>
      <p:sp>
        <p:nvSpPr>
          <p:cNvPr id="15" name="Right Arrow 14"/>
          <p:cNvSpPr/>
          <p:nvPr/>
        </p:nvSpPr>
        <p:spPr>
          <a:xfrm>
            <a:off x="76200" y="5719353"/>
            <a:ext cx="381000" cy="2510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/>
          <p:cNvCxnSpPr/>
          <p:nvPr/>
        </p:nvCxnSpPr>
        <p:spPr>
          <a:xfrm flipV="1">
            <a:off x="6172200" y="3733800"/>
            <a:ext cx="0" cy="1331742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4495800" y="5253335"/>
            <a:ext cx="4343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Observe same number of fringes when evaporating sample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6613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29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2362200" y="76200"/>
            <a:ext cx="50145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Ba and Ba</a:t>
            </a:r>
            <a:r>
              <a:rPr lang="en-US" sz="2800" baseline="30000" dirty="0" smtClean="0"/>
              <a:t>+</a:t>
            </a:r>
            <a:r>
              <a:rPr lang="en-US" sz="2800" dirty="0" smtClean="0"/>
              <a:t> Transitions in Vacuum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87145"/>
            <a:ext cx="9144000" cy="308370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1752600"/>
            <a:ext cx="685800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655510" y="1752600"/>
            <a:ext cx="983289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059873" y="1460212"/>
            <a:ext cx="6046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Ba</a:t>
            </a:r>
            <a:endParaRPr lang="en-US" sz="3200" dirty="0"/>
          </a:p>
        </p:txBody>
      </p:sp>
      <p:sp>
        <p:nvSpPr>
          <p:cNvPr id="8" name="TextBox 7"/>
          <p:cNvSpPr txBox="1"/>
          <p:nvPr/>
        </p:nvSpPr>
        <p:spPr>
          <a:xfrm>
            <a:off x="6477000" y="1460212"/>
            <a:ext cx="7409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Ba</a:t>
            </a:r>
            <a:r>
              <a:rPr lang="en-US" sz="3200" baseline="30000" dirty="0" smtClean="0"/>
              <a:t>+</a:t>
            </a:r>
            <a:endParaRPr lang="en-US" sz="3200" baseline="30000" dirty="0"/>
          </a:p>
        </p:txBody>
      </p:sp>
      <p:sp>
        <p:nvSpPr>
          <p:cNvPr id="9" name="TextBox 8"/>
          <p:cNvSpPr txBox="1"/>
          <p:nvPr/>
        </p:nvSpPr>
        <p:spPr>
          <a:xfrm>
            <a:off x="708462" y="5562600"/>
            <a:ext cx="3167550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/>
              <a:t>~1 in 330</a:t>
            </a:r>
            <a:r>
              <a:rPr lang="en-US" dirty="0" smtClean="0"/>
              <a:t> decays from </a:t>
            </a:r>
            <a:r>
              <a:rPr lang="en-US" baseline="30000" dirty="0" smtClean="0"/>
              <a:t>1</a:t>
            </a:r>
            <a:r>
              <a:rPr lang="en-US" dirty="0" smtClean="0"/>
              <a:t>P</a:t>
            </a:r>
            <a:r>
              <a:rPr lang="en-US" baseline="-25000" dirty="0" smtClean="0"/>
              <a:t>1</a:t>
            </a:r>
            <a:r>
              <a:rPr lang="en-US" dirty="0" smtClean="0"/>
              <a:t> state are into metastable D states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366850" y="5536475"/>
            <a:ext cx="3167550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/>
              <a:t>~1 in 4</a:t>
            </a:r>
            <a:r>
              <a:rPr lang="en-US" dirty="0" smtClean="0"/>
              <a:t> decays from </a:t>
            </a:r>
            <a:r>
              <a:rPr lang="en-US" baseline="30000" dirty="0" smtClean="0"/>
              <a:t>2</a:t>
            </a:r>
            <a:r>
              <a:rPr lang="en-US" dirty="0" smtClean="0"/>
              <a:t>P</a:t>
            </a:r>
            <a:r>
              <a:rPr lang="en-US" baseline="-25000" dirty="0" smtClean="0"/>
              <a:t>1/2</a:t>
            </a:r>
            <a:r>
              <a:rPr lang="en-US" dirty="0" smtClean="0"/>
              <a:t> state are into metastable D state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0103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3968" y="3810000"/>
            <a:ext cx="1749747" cy="12982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3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3501851" y="76200"/>
            <a:ext cx="2089033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3600" b="1" dirty="0" smtClean="0"/>
              <a:t>Neutrinos</a:t>
            </a:r>
            <a:endParaRPr lang="en-US" sz="3600" b="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200" y="1524001"/>
            <a:ext cx="3571779" cy="3421764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4078126" y="1101881"/>
            <a:ext cx="38083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CC"/>
                </a:solidFill>
              </a:rPr>
              <a:t>First indications:</a:t>
            </a:r>
            <a:r>
              <a:rPr lang="en-US" b="1" dirty="0" smtClean="0">
                <a:solidFill>
                  <a:srgbClr val="0000CC"/>
                </a:solidFill>
              </a:rPr>
              <a:t>  beta decay spectrum</a:t>
            </a:r>
            <a:endParaRPr lang="en-US" b="1" dirty="0">
              <a:solidFill>
                <a:srgbClr val="0000CC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6398" y="1471213"/>
            <a:ext cx="2974634" cy="190232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0" y="3810000"/>
            <a:ext cx="2224755" cy="149507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362200" y="5562600"/>
            <a:ext cx="568392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400" dirty="0" smtClean="0"/>
              <a:t>Interact only via Weak Force (and Gravity)</a:t>
            </a:r>
          </a:p>
          <a:p>
            <a:pPr marL="285750" indent="-285750">
              <a:buFontTx/>
              <a:buChar char="-"/>
            </a:pPr>
            <a:r>
              <a:rPr lang="en-US" sz="2400" dirty="0" smtClean="0"/>
              <a:t>Very small mass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21835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055" y="2508516"/>
            <a:ext cx="5420255" cy="4349484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705600" y="6492875"/>
            <a:ext cx="2133600" cy="365125"/>
          </a:xfrm>
        </p:spPr>
        <p:txBody>
          <a:bodyPr/>
          <a:lstStyle/>
          <a:p>
            <a:fld id="{66B1EE22-C4C2-482C-B3A9-AFE3A9744799}" type="slidenum">
              <a:rPr lang="en-US" smtClean="0"/>
              <a:t>30</a:t>
            </a:fld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2286000" y="55386"/>
            <a:ext cx="4624065" cy="1468614"/>
            <a:chOff x="165038" y="152261"/>
            <a:chExt cx="4624065" cy="1468614"/>
          </a:xfrm>
        </p:grpSpPr>
        <p:sp>
          <p:nvSpPr>
            <p:cNvPr id="6" name="Oval 5"/>
            <p:cNvSpPr/>
            <p:nvPr/>
          </p:nvSpPr>
          <p:spPr>
            <a:xfrm>
              <a:off x="493637" y="41331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652789" y="41331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817095" y="41331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979499" y="41331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1141816" y="41331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569837" y="54705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728989" y="54705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893295" y="54705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1055699" y="54705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1218016" y="54705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495321" y="67745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659627" y="67745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822031" y="67745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984348" y="67745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>
              <a:off x="412369" y="81119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571521" y="81119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735827" y="81119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898231" y="81119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>
              <a:off x="1060548" y="811194"/>
              <a:ext cx="133742" cy="1337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/>
            <p:cNvSpPr/>
            <p:nvPr/>
          </p:nvSpPr>
          <p:spPr>
            <a:xfrm>
              <a:off x="1141816" y="67745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>
              <a:off x="412369" y="54705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>
              <a:off x="1218016" y="81119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>
              <a:off x="1306637" y="41331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/>
            <p:cNvSpPr/>
            <p:nvPr/>
          </p:nvSpPr>
          <p:spPr>
            <a:xfrm>
              <a:off x="1469041" y="41331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>
              <a:off x="1631358" y="41331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/>
            <p:cNvSpPr/>
            <p:nvPr/>
          </p:nvSpPr>
          <p:spPr>
            <a:xfrm>
              <a:off x="1382837" y="54705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>
              <a:off x="1545241" y="54705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>
              <a:off x="1707558" y="54705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>
              <a:off x="1311573" y="67745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>
              <a:off x="1473890" y="67745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1387773" y="81119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/>
            <p:cNvSpPr/>
            <p:nvPr/>
          </p:nvSpPr>
          <p:spPr>
            <a:xfrm>
              <a:off x="1550090" y="81119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>
              <a:off x="1631358" y="67745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/>
            <p:cNvSpPr/>
            <p:nvPr/>
          </p:nvSpPr>
          <p:spPr>
            <a:xfrm>
              <a:off x="1707558" y="81119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/>
            <p:cNvSpPr/>
            <p:nvPr/>
          </p:nvSpPr>
          <p:spPr>
            <a:xfrm>
              <a:off x="499074" y="93792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/>
            <p:cNvSpPr/>
            <p:nvPr/>
          </p:nvSpPr>
          <p:spPr>
            <a:xfrm>
              <a:off x="658226" y="93792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>
              <a:off x="822532" y="93792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/>
            <p:cNvSpPr/>
            <p:nvPr/>
          </p:nvSpPr>
          <p:spPr>
            <a:xfrm>
              <a:off x="984936" y="93792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/>
            <p:cNvSpPr/>
            <p:nvPr/>
          </p:nvSpPr>
          <p:spPr>
            <a:xfrm>
              <a:off x="1147253" y="93792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/>
            <p:cNvSpPr/>
            <p:nvPr/>
          </p:nvSpPr>
          <p:spPr>
            <a:xfrm>
              <a:off x="575274" y="107166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/>
            <p:cNvSpPr/>
            <p:nvPr/>
          </p:nvSpPr>
          <p:spPr>
            <a:xfrm>
              <a:off x="734426" y="107166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/>
            <p:cNvSpPr/>
            <p:nvPr/>
          </p:nvSpPr>
          <p:spPr>
            <a:xfrm>
              <a:off x="898732" y="107166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/>
            <p:cNvSpPr/>
            <p:nvPr/>
          </p:nvSpPr>
          <p:spPr>
            <a:xfrm>
              <a:off x="1061136" y="107166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/>
            <p:cNvSpPr/>
            <p:nvPr/>
          </p:nvSpPr>
          <p:spPr>
            <a:xfrm>
              <a:off x="1223453" y="107166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/>
            <p:cNvSpPr/>
            <p:nvPr/>
          </p:nvSpPr>
          <p:spPr>
            <a:xfrm>
              <a:off x="500758" y="120206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/>
            <p:cNvSpPr/>
            <p:nvPr/>
          </p:nvSpPr>
          <p:spPr>
            <a:xfrm>
              <a:off x="665064" y="120206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/>
            <p:cNvSpPr/>
            <p:nvPr/>
          </p:nvSpPr>
          <p:spPr>
            <a:xfrm>
              <a:off x="827468" y="120206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/>
            <p:cNvSpPr/>
            <p:nvPr/>
          </p:nvSpPr>
          <p:spPr>
            <a:xfrm>
              <a:off x="989785" y="120206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/>
            <p:cNvSpPr/>
            <p:nvPr/>
          </p:nvSpPr>
          <p:spPr>
            <a:xfrm>
              <a:off x="417806" y="133580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/>
            <p:cNvSpPr/>
            <p:nvPr/>
          </p:nvSpPr>
          <p:spPr>
            <a:xfrm>
              <a:off x="576958" y="133580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/>
            <p:cNvSpPr/>
            <p:nvPr/>
          </p:nvSpPr>
          <p:spPr>
            <a:xfrm>
              <a:off x="741264" y="133580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/>
            <p:cNvSpPr/>
            <p:nvPr/>
          </p:nvSpPr>
          <p:spPr>
            <a:xfrm>
              <a:off x="903668" y="133580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/>
            <p:cNvSpPr/>
            <p:nvPr/>
          </p:nvSpPr>
          <p:spPr>
            <a:xfrm>
              <a:off x="1065985" y="133580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/>
            <p:cNvSpPr/>
            <p:nvPr/>
          </p:nvSpPr>
          <p:spPr>
            <a:xfrm>
              <a:off x="1147253" y="120206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/>
            <p:cNvSpPr/>
            <p:nvPr/>
          </p:nvSpPr>
          <p:spPr>
            <a:xfrm>
              <a:off x="417806" y="107166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/>
            <p:cNvSpPr/>
            <p:nvPr/>
          </p:nvSpPr>
          <p:spPr>
            <a:xfrm>
              <a:off x="1223453" y="133580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/>
            <p:cNvSpPr/>
            <p:nvPr/>
          </p:nvSpPr>
          <p:spPr>
            <a:xfrm>
              <a:off x="1312074" y="93792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/>
            <p:cNvSpPr/>
            <p:nvPr/>
          </p:nvSpPr>
          <p:spPr>
            <a:xfrm>
              <a:off x="1474478" y="93792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/>
            <p:cNvSpPr/>
            <p:nvPr/>
          </p:nvSpPr>
          <p:spPr>
            <a:xfrm>
              <a:off x="1636795" y="93792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/>
            <p:cNvSpPr/>
            <p:nvPr/>
          </p:nvSpPr>
          <p:spPr>
            <a:xfrm>
              <a:off x="1388274" y="107166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/>
            <p:cNvSpPr/>
            <p:nvPr/>
          </p:nvSpPr>
          <p:spPr>
            <a:xfrm>
              <a:off x="1550678" y="107166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/>
            <p:cNvSpPr/>
            <p:nvPr/>
          </p:nvSpPr>
          <p:spPr>
            <a:xfrm>
              <a:off x="1712995" y="107166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/>
            <p:cNvSpPr/>
            <p:nvPr/>
          </p:nvSpPr>
          <p:spPr>
            <a:xfrm>
              <a:off x="1317010" y="120206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/>
            <p:cNvSpPr/>
            <p:nvPr/>
          </p:nvSpPr>
          <p:spPr>
            <a:xfrm>
              <a:off x="1479327" y="120206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/>
            <p:cNvSpPr/>
            <p:nvPr/>
          </p:nvSpPr>
          <p:spPr>
            <a:xfrm>
              <a:off x="1393210" y="133580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/>
            <p:cNvSpPr/>
            <p:nvPr/>
          </p:nvSpPr>
          <p:spPr>
            <a:xfrm>
              <a:off x="1555527" y="133580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/>
            <p:cNvSpPr/>
            <p:nvPr/>
          </p:nvSpPr>
          <p:spPr>
            <a:xfrm>
              <a:off x="1636795" y="120206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/>
            <p:cNvSpPr/>
            <p:nvPr/>
          </p:nvSpPr>
          <p:spPr>
            <a:xfrm>
              <a:off x="1712995" y="133580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/>
            <p:cNvSpPr/>
            <p:nvPr/>
          </p:nvSpPr>
          <p:spPr>
            <a:xfrm>
              <a:off x="575643" y="279570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/>
            <p:cNvSpPr/>
            <p:nvPr/>
          </p:nvSpPr>
          <p:spPr>
            <a:xfrm>
              <a:off x="734795" y="279570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/>
            <p:cNvSpPr/>
            <p:nvPr/>
          </p:nvSpPr>
          <p:spPr>
            <a:xfrm>
              <a:off x="899101" y="279570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/>
            <p:cNvSpPr/>
            <p:nvPr/>
          </p:nvSpPr>
          <p:spPr>
            <a:xfrm>
              <a:off x="1061505" y="279570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/>
            <p:cNvSpPr/>
            <p:nvPr/>
          </p:nvSpPr>
          <p:spPr>
            <a:xfrm>
              <a:off x="1223822" y="279570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/>
            <p:cNvSpPr/>
            <p:nvPr/>
          </p:nvSpPr>
          <p:spPr>
            <a:xfrm>
              <a:off x="418175" y="279570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/>
            <p:cNvSpPr/>
            <p:nvPr/>
          </p:nvSpPr>
          <p:spPr>
            <a:xfrm>
              <a:off x="1388643" y="279570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/>
            <p:cNvSpPr/>
            <p:nvPr/>
          </p:nvSpPr>
          <p:spPr>
            <a:xfrm>
              <a:off x="1551047" y="279570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/>
            <p:cNvSpPr/>
            <p:nvPr/>
          </p:nvSpPr>
          <p:spPr>
            <a:xfrm>
              <a:off x="1713364" y="279570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2049317" y="277414"/>
              <a:ext cx="273978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Interactions with neighboring host atoms (xenon)</a:t>
              </a:r>
              <a:endParaRPr lang="en-US" sz="2400" dirty="0"/>
            </a:p>
          </p:txBody>
        </p:sp>
        <p:sp>
          <p:nvSpPr>
            <p:cNvPr id="84" name="Rectangle 83"/>
            <p:cNvSpPr/>
            <p:nvPr/>
          </p:nvSpPr>
          <p:spPr>
            <a:xfrm>
              <a:off x="165038" y="152261"/>
              <a:ext cx="4624065" cy="1468614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5" name="TextBox 84"/>
          <p:cNvSpPr txBox="1"/>
          <p:nvPr/>
        </p:nvSpPr>
        <p:spPr>
          <a:xfrm>
            <a:off x="838933" y="1607403"/>
            <a:ext cx="37330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Ba/Xe interaction is different in ground vs. excited state:</a:t>
            </a:r>
            <a:endParaRPr lang="en-US" sz="2400" dirty="0"/>
          </a:p>
        </p:txBody>
      </p:sp>
      <p:sp>
        <p:nvSpPr>
          <p:cNvPr id="86" name="Right Arrow 85"/>
          <p:cNvSpPr/>
          <p:nvPr/>
        </p:nvSpPr>
        <p:spPr>
          <a:xfrm rot="5400000">
            <a:off x="6818003" y="4197319"/>
            <a:ext cx="368361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TextBox 86"/>
          <p:cNvSpPr txBox="1"/>
          <p:nvPr/>
        </p:nvSpPr>
        <p:spPr>
          <a:xfrm>
            <a:off x="5380892" y="4683258"/>
            <a:ext cx="35553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smtClean="0">
                <a:solidFill>
                  <a:schemeClr val="accent1">
                    <a:lumMod val="75000"/>
                  </a:schemeClr>
                </a:solidFill>
              </a:rPr>
              <a:t>Shifts and broadening in absorption (A) and emission (B)</a:t>
            </a:r>
            <a:endParaRPr lang="en-US" sz="24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5395572" y="2415179"/>
            <a:ext cx="374842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accent1">
                    <a:lumMod val="75000"/>
                  </a:schemeClr>
                </a:solidFill>
              </a:rPr>
              <a:t>Franck-Condon principle:</a:t>
            </a:r>
          </a:p>
          <a:p>
            <a:r>
              <a:rPr lang="en-US" sz="2400" dirty="0" smtClean="0">
                <a:solidFill>
                  <a:schemeClr val="accent1">
                    <a:lumMod val="75000"/>
                  </a:schemeClr>
                </a:solidFill>
              </a:rPr>
              <a:t>Strongest excitation occurs to vibrational states whose </a:t>
            </a:r>
            <a:r>
              <a:rPr lang="en-US" sz="2400" dirty="0" err="1" smtClean="0">
                <a:solidFill>
                  <a:schemeClr val="accent1">
                    <a:lumMod val="75000"/>
                  </a:schemeClr>
                </a:solidFill>
              </a:rPr>
              <a:t>wavefunctions</a:t>
            </a:r>
            <a:r>
              <a:rPr lang="en-US" sz="2400" dirty="0" smtClean="0">
                <a:solidFill>
                  <a:schemeClr val="accent1">
                    <a:lumMod val="75000"/>
                  </a:schemeClr>
                </a:solidFill>
              </a:rPr>
              <a:t> overlap</a:t>
            </a:r>
            <a:endParaRPr lang="en-US" sz="24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2742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Content Placeholder 88"/>
          <p:cNvSpPr>
            <a:spLocks noGrp="1"/>
          </p:cNvSpPr>
          <p:nvPr>
            <p:ph idx="1"/>
          </p:nvPr>
        </p:nvSpPr>
        <p:spPr>
          <a:xfrm>
            <a:off x="412369" y="5474732"/>
            <a:ext cx="8229600" cy="1313565"/>
          </a:xfrm>
        </p:spPr>
        <p:txBody>
          <a:bodyPr>
            <a:normAutofit lnSpcReduction="10000"/>
          </a:bodyPr>
          <a:lstStyle/>
          <a:p>
            <a:r>
              <a:rPr lang="en-US" sz="2400" dirty="0" smtClean="0"/>
              <a:t>Excitation and emission are broadened</a:t>
            </a:r>
          </a:p>
          <a:p>
            <a:r>
              <a:rPr lang="en-US" sz="2400" dirty="0" smtClean="0"/>
              <a:t>Excitation is shifted from vacuum wavelength</a:t>
            </a:r>
          </a:p>
          <a:p>
            <a:r>
              <a:rPr lang="en-US" sz="2400" dirty="0" smtClean="0"/>
              <a:t>Emission is shifted from excitation</a:t>
            </a:r>
            <a:endParaRPr lang="en-US" sz="24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31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81202"/>
            <a:ext cx="9143997" cy="3170711"/>
          </a:xfrm>
          <a:prstGeom prst="rect">
            <a:avLst/>
          </a:prstGeom>
        </p:spPr>
      </p:pic>
      <p:sp>
        <p:nvSpPr>
          <p:cNvPr id="84" name="TextBox 83"/>
          <p:cNvSpPr txBox="1"/>
          <p:nvPr/>
        </p:nvSpPr>
        <p:spPr>
          <a:xfrm>
            <a:off x="4571999" y="5105400"/>
            <a:ext cx="45211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B.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Mong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et al.,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Phys. Rev. A 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91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022505 (2015).</a:t>
            </a:r>
          </a:p>
        </p:txBody>
      </p:sp>
      <p:sp>
        <p:nvSpPr>
          <p:cNvPr id="85" name="TextBox 84"/>
          <p:cNvSpPr txBox="1"/>
          <p:nvPr/>
        </p:nvSpPr>
        <p:spPr>
          <a:xfrm>
            <a:off x="1233724" y="1676401"/>
            <a:ext cx="22397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Ba in solid argon</a:t>
            </a:r>
            <a:endParaRPr lang="en-US" sz="2400" dirty="0"/>
          </a:p>
        </p:txBody>
      </p:sp>
      <p:sp>
        <p:nvSpPr>
          <p:cNvPr id="88" name="TextBox 87"/>
          <p:cNvSpPr txBox="1"/>
          <p:nvPr/>
        </p:nvSpPr>
        <p:spPr>
          <a:xfrm>
            <a:off x="5791200" y="1676400"/>
            <a:ext cx="22876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Ba in solid xenon</a:t>
            </a:r>
            <a:endParaRPr lang="en-US" sz="2400" dirty="0"/>
          </a:p>
        </p:txBody>
      </p:sp>
      <p:grpSp>
        <p:nvGrpSpPr>
          <p:cNvPr id="171" name="Group 170"/>
          <p:cNvGrpSpPr/>
          <p:nvPr/>
        </p:nvGrpSpPr>
        <p:grpSpPr>
          <a:xfrm>
            <a:off x="2286000" y="55386"/>
            <a:ext cx="4624065" cy="1468614"/>
            <a:chOff x="165038" y="152261"/>
            <a:chExt cx="4624065" cy="1468614"/>
          </a:xfrm>
        </p:grpSpPr>
        <p:sp>
          <p:nvSpPr>
            <p:cNvPr id="172" name="Oval 171"/>
            <p:cNvSpPr/>
            <p:nvPr/>
          </p:nvSpPr>
          <p:spPr>
            <a:xfrm>
              <a:off x="493637" y="41331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/>
            <p:cNvSpPr/>
            <p:nvPr/>
          </p:nvSpPr>
          <p:spPr>
            <a:xfrm>
              <a:off x="652789" y="41331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Oval 173"/>
            <p:cNvSpPr/>
            <p:nvPr/>
          </p:nvSpPr>
          <p:spPr>
            <a:xfrm>
              <a:off x="817095" y="41331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/>
            <p:cNvSpPr/>
            <p:nvPr/>
          </p:nvSpPr>
          <p:spPr>
            <a:xfrm>
              <a:off x="979499" y="41331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/>
            <p:cNvSpPr/>
            <p:nvPr/>
          </p:nvSpPr>
          <p:spPr>
            <a:xfrm>
              <a:off x="1141816" y="41331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76"/>
            <p:cNvSpPr/>
            <p:nvPr/>
          </p:nvSpPr>
          <p:spPr>
            <a:xfrm>
              <a:off x="569837" y="54705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77"/>
            <p:cNvSpPr/>
            <p:nvPr/>
          </p:nvSpPr>
          <p:spPr>
            <a:xfrm>
              <a:off x="728989" y="54705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78"/>
            <p:cNvSpPr/>
            <p:nvPr/>
          </p:nvSpPr>
          <p:spPr>
            <a:xfrm>
              <a:off x="893295" y="54705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/>
            <p:cNvSpPr/>
            <p:nvPr/>
          </p:nvSpPr>
          <p:spPr>
            <a:xfrm>
              <a:off x="1055699" y="54705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/>
            <p:cNvSpPr/>
            <p:nvPr/>
          </p:nvSpPr>
          <p:spPr>
            <a:xfrm>
              <a:off x="1218016" y="54705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/>
            <p:cNvSpPr/>
            <p:nvPr/>
          </p:nvSpPr>
          <p:spPr>
            <a:xfrm>
              <a:off x="495321" y="67745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Oval 182"/>
            <p:cNvSpPr/>
            <p:nvPr/>
          </p:nvSpPr>
          <p:spPr>
            <a:xfrm>
              <a:off x="659627" y="67745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 183"/>
            <p:cNvSpPr/>
            <p:nvPr/>
          </p:nvSpPr>
          <p:spPr>
            <a:xfrm>
              <a:off x="822031" y="67745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/>
            <p:cNvSpPr/>
            <p:nvPr/>
          </p:nvSpPr>
          <p:spPr>
            <a:xfrm>
              <a:off x="984348" y="67745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 185"/>
            <p:cNvSpPr/>
            <p:nvPr/>
          </p:nvSpPr>
          <p:spPr>
            <a:xfrm>
              <a:off x="412369" y="81119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 186"/>
            <p:cNvSpPr/>
            <p:nvPr/>
          </p:nvSpPr>
          <p:spPr>
            <a:xfrm>
              <a:off x="571521" y="81119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Oval 187"/>
            <p:cNvSpPr/>
            <p:nvPr/>
          </p:nvSpPr>
          <p:spPr>
            <a:xfrm>
              <a:off x="735827" y="81119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Oval 188"/>
            <p:cNvSpPr/>
            <p:nvPr/>
          </p:nvSpPr>
          <p:spPr>
            <a:xfrm>
              <a:off x="898231" y="81119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Oval 189"/>
            <p:cNvSpPr/>
            <p:nvPr/>
          </p:nvSpPr>
          <p:spPr>
            <a:xfrm>
              <a:off x="1060548" y="811194"/>
              <a:ext cx="133742" cy="1337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Oval 190"/>
            <p:cNvSpPr/>
            <p:nvPr/>
          </p:nvSpPr>
          <p:spPr>
            <a:xfrm>
              <a:off x="1141816" y="67745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Oval 191"/>
            <p:cNvSpPr/>
            <p:nvPr/>
          </p:nvSpPr>
          <p:spPr>
            <a:xfrm>
              <a:off x="412369" y="54705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Oval 192"/>
            <p:cNvSpPr/>
            <p:nvPr/>
          </p:nvSpPr>
          <p:spPr>
            <a:xfrm>
              <a:off x="1218016" y="81119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Oval 193"/>
            <p:cNvSpPr/>
            <p:nvPr/>
          </p:nvSpPr>
          <p:spPr>
            <a:xfrm>
              <a:off x="1306637" y="41331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Oval 194"/>
            <p:cNvSpPr/>
            <p:nvPr/>
          </p:nvSpPr>
          <p:spPr>
            <a:xfrm>
              <a:off x="1469041" y="41331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" name="Oval 195"/>
            <p:cNvSpPr/>
            <p:nvPr/>
          </p:nvSpPr>
          <p:spPr>
            <a:xfrm>
              <a:off x="1631358" y="41331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Oval 196"/>
            <p:cNvSpPr/>
            <p:nvPr/>
          </p:nvSpPr>
          <p:spPr>
            <a:xfrm>
              <a:off x="1382837" y="54705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Oval 197"/>
            <p:cNvSpPr/>
            <p:nvPr/>
          </p:nvSpPr>
          <p:spPr>
            <a:xfrm>
              <a:off x="1545241" y="54705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Oval 198"/>
            <p:cNvSpPr/>
            <p:nvPr/>
          </p:nvSpPr>
          <p:spPr>
            <a:xfrm>
              <a:off x="1707558" y="54705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" name="Oval 199"/>
            <p:cNvSpPr/>
            <p:nvPr/>
          </p:nvSpPr>
          <p:spPr>
            <a:xfrm>
              <a:off x="1311573" y="67745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" name="Oval 200"/>
            <p:cNvSpPr/>
            <p:nvPr/>
          </p:nvSpPr>
          <p:spPr>
            <a:xfrm>
              <a:off x="1473890" y="67745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Oval 201"/>
            <p:cNvSpPr/>
            <p:nvPr/>
          </p:nvSpPr>
          <p:spPr>
            <a:xfrm>
              <a:off x="1387773" y="81119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" name="Oval 202"/>
            <p:cNvSpPr/>
            <p:nvPr/>
          </p:nvSpPr>
          <p:spPr>
            <a:xfrm>
              <a:off x="1550090" y="81119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" name="Oval 203"/>
            <p:cNvSpPr/>
            <p:nvPr/>
          </p:nvSpPr>
          <p:spPr>
            <a:xfrm>
              <a:off x="1631358" y="67745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Oval 204"/>
            <p:cNvSpPr/>
            <p:nvPr/>
          </p:nvSpPr>
          <p:spPr>
            <a:xfrm>
              <a:off x="1707558" y="81119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Oval 205"/>
            <p:cNvSpPr/>
            <p:nvPr/>
          </p:nvSpPr>
          <p:spPr>
            <a:xfrm>
              <a:off x="499074" y="93792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Oval 206"/>
            <p:cNvSpPr/>
            <p:nvPr/>
          </p:nvSpPr>
          <p:spPr>
            <a:xfrm>
              <a:off x="658226" y="93792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Oval 207"/>
            <p:cNvSpPr/>
            <p:nvPr/>
          </p:nvSpPr>
          <p:spPr>
            <a:xfrm>
              <a:off x="822532" y="93792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Oval 208"/>
            <p:cNvSpPr/>
            <p:nvPr/>
          </p:nvSpPr>
          <p:spPr>
            <a:xfrm>
              <a:off x="984936" y="93792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Oval 209"/>
            <p:cNvSpPr/>
            <p:nvPr/>
          </p:nvSpPr>
          <p:spPr>
            <a:xfrm>
              <a:off x="1147253" y="93792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Oval 210"/>
            <p:cNvSpPr/>
            <p:nvPr/>
          </p:nvSpPr>
          <p:spPr>
            <a:xfrm>
              <a:off x="575274" y="107166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Oval 211"/>
            <p:cNvSpPr/>
            <p:nvPr/>
          </p:nvSpPr>
          <p:spPr>
            <a:xfrm>
              <a:off x="734426" y="107166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/>
            <p:cNvSpPr/>
            <p:nvPr/>
          </p:nvSpPr>
          <p:spPr>
            <a:xfrm>
              <a:off x="898732" y="107166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/>
            <p:cNvSpPr/>
            <p:nvPr/>
          </p:nvSpPr>
          <p:spPr>
            <a:xfrm>
              <a:off x="1061136" y="107166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/>
            <p:cNvSpPr/>
            <p:nvPr/>
          </p:nvSpPr>
          <p:spPr>
            <a:xfrm>
              <a:off x="1223453" y="107166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Oval 215"/>
            <p:cNvSpPr/>
            <p:nvPr/>
          </p:nvSpPr>
          <p:spPr>
            <a:xfrm>
              <a:off x="500758" y="120206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Oval 216"/>
            <p:cNvSpPr/>
            <p:nvPr/>
          </p:nvSpPr>
          <p:spPr>
            <a:xfrm>
              <a:off x="665064" y="120206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Oval 217"/>
            <p:cNvSpPr/>
            <p:nvPr/>
          </p:nvSpPr>
          <p:spPr>
            <a:xfrm>
              <a:off x="827468" y="120206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Oval 218"/>
            <p:cNvSpPr/>
            <p:nvPr/>
          </p:nvSpPr>
          <p:spPr>
            <a:xfrm>
              <a:off x="989785" y="120206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Oval 219"/>
            <p:cNvSpPr/>
            <p:nvPr/>
          </p:nvSpPr>
          <p:spPr>
            <a:xfrm>
              <a:off x="417806" y="133580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Oval 220"/>
            <p:cNvSpPr/>
            <p:nvPr/>
          </p:nvSpPr>
          <p:spPr>
            <a:xfrm>
              <a:off x="576958" y="133580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Oval 221"/>
            <p:cNvSpPr/>
            <p:nvPr/>
          </p:nvSpPr>
          <p:spPr>
            <a:xfrm>
              <a:off x="741264" y="133580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Oval 222"/>
            <p:cNvSpPr/>
            <p:nvPr/>
          </p:nvSpPr>
          <p:spPr>
            <a:xfrm>
              <a:off x="903668" y="133580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Oval 223"/>
            <p:cNvSpPr/>
            <p:nvPr/>
          </p:nvSpPr>
          <p:spPr>
            <a:xfrm>
              <a:off x="1065985" y="133580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Oval 224"/>
            <p:cNvSpPr/>
            <p:nvPr/>
          </p:nvSpPr>
          <p:spPr>
            <a:xfrm>
              <a:off x="1147253" y="120206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Oval 225"/>
            <p:cNvSpPr/>
            <p:nvPr/>
          </p:nvSpPr>
          <p:spPr>
            <a:xfrm>
              <a:off x="417806" y="107166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Oval 226"/>
            <p:cNvSpPr/>
            <p:nvPr/>
          </p:nvSpPr>
          <p:spPr>
            <a:xfrm>
              <a:off x="1223453" y="133580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Oval 227"/>
            <p:cNvSpPr/>
            <p:nvPr/>
          </p:nvSpPr>
          <p:spPr>
            <a:xfrm>
              <a:off x="1312074" y="93792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Oval 228"/>
            <p:cNvSpPr/>
            <p:nvPr/>
          </p:nvSpPr>
          <p:spPr>
            <a:xfrm>
              <a:off x="1474478" y="93792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" name="Oval 229"/>
            <p:cNvSpPr/>
            <p:nvPr/>
          </p:nvSpPr>
          <p:spPr>
            <a:xfrm>
              <a:off x="1636795" y="93792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Oval 230"/>
            <p:cNvSpPr/>
            <p:nvPr/>
          </p:nvSpPr>
          <p:spPr>
            <a:xfrm>
              <a:off x="1388274" y="107166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2" name="Oval 231"/>
            <p:cNvSpPr/>
            <p:nvPr/>
          </p:nvSpPr>
          <p:spPr>
            <a:xfrm>
              <a:off x="1550678" y="107166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Oval 232"/>
            <p:cNvSpPr/>
            <p:nvPr/>
          </p:nvSpPr>
          <p:spPr>
            <a:xfrm>
              <a:off x="1712995" y="107166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Oval 233"/>
            <p:cNvSpPr/>
            <p:nvPr/>
          </p:nvSpPr>
          <p:spPr>
            <a:xfrm>
              <a:off x="1317010" y="120206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5" name="Oval 234"/>
            <p:cNvSpPr/>
            <p:nvPr/>
          </p:nvSpPr>
          <p:spPr>
            <a:xfrm>
              <a:off x="1479327" y="120206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6" name="Oval 235"/>
            <p:cNvSpPr/>
            <p:nvPr/>
          </p:nvSpPr>
          <p:spPr>
            <a:xfrm>
              <a:off x="1393210" y="133580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7" name="Oval 236"/>
            <p:cNvSpPr/>
            <p:nvPr/>
          </p:nvSpPr>
          <p:spPr>
            <a:xfrm>
              <a:off x="1555527" y="133580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Oval 237"/>
            <p:cNvSpPr/>
            <p:nvPr/>
          </p:nvSpPr>
          <p:spPr>
            <a:xfrm>
              <a:off x="1636795" y="120206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9" name="Oval 238"/>
            <p:cNvSpPr/>
            <p:nvPr/>
          </p:nvSpPr>
          <p:spPr>
            <a:xfrm>
              <a:off x="1712995" y="133580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" name="Oval 239"/>
            <p:cNvSpPr/>
            <p:nvPr/>
          </p:nvSpPr>
          <p:spPr>
            <a:xfrm>
              <a:off x="575643" y="279570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1" name="Oval 240"/>
            <p:cNvSpPr/>
            <p:nvPr/>
          </p:nvSpPr>
          <p:spPr>
            <a:xfrm>
              <a:off x="734795" y="279570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2" name="Oval 241"/>
            <p:cNvSpPr/>
            <p:nvPr/>
          </p:nvSpPr>
          <p:spPr>
            <a:xfrm>
              <a:off x="899101" y="279570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3" name="Oval 242"/>
            <p:cNvSpPr/>
            <p:nvPr/>
          </p:nvSpPr>
          <p:spPr>
            <a:xfrm>
              <a:off x="1061505" y="279570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4" name="Oval 243"/>
            <p:cNvSpPr/>
            <p:nvPr/>
          </p:nvSpPr>
          <p:spPr>
            <a:xfrm>
              <a:off x="1223822" y="279570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5" name="Oval 244"/>
            <p:cNvSpPr/>
            <p:nvPr/>
          </p:nvSpPr>
          <p:spPr>
            <a:xfrm>
              <a:off x="418175" y="279570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6" name="Oval 245"/>
            <p:cNvSpPr/>
            <p:nvPr/>
          </p:nvSpPr>
          <p:spPr>
            <a:xfrm>
              <a:off x="1388643" y="279570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7" name="Oval 246"/>
            <p:cNvSpPr/>
            <p:nvPr/>
          </p:nvSpPr>
          <p:spPr>
            <a:xfrm>
              <a:off x="1551047" y="279570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8" name="Oval 247"/>
            <p:cNvSpPr/>
            <p:nvPr/>
          </p:nvSpPr>
          <p:spPr>
            <a:xfrm>
              <a:off x="1713364" y="279570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9" name="TextBox 248"/>
            <p:cNvSpPr txBox="1"/>
            <p:nvPr/>
          </p:nvSpPr>
          <p:spPr>
            <a:xfrm>
              <a:off x="2049317" y="277414"/>
              <a:ext cx="273978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Interactions with neighboring host atoms (xenon)</a:t>
              </a:r>
              <a:endParaRPr lang="en-US" sz="2400" dirty="0"/>
            </a:p>
          </p:txBody>
        </p:sp>
        <p:sp>
          <p:nvSpPr>
            <p:cNvPr id="250" name="Rectangle 249"/>
            <p:cNvSpPr/>
            <p:nvPr/>
          </p:nvSpPr>
          <p:spPr>
            <a:xfrm>
              <a:off x="165038" y="152261"/>
              <a:ext cx="4624065" cy="1468614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41848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Content Placeholder 88"/>
          <p:cNvSpPr>
            <a:spLocks noGrp="1"/>
          </p:cNvSpPr>
          <p:nvPr>
            <p:ph idx="1"/>
          </p:nvPr>
        </p:nvSpPr>
        <p:spPr>
          <a:xfrm>
            <a:off x="152400" y="3397121"/>
            <a:ext cx="4343400" cy="1479679"/>
          </a:xfrm>
        </p:spPr>
        <p:txBody>
          <a:bodyPr>
            <a:normAutofit/>
          </a:bodyPr>
          <a:lstStyle/>
          <a:p>
            <a:r>
              <a:rPr lang="en-US" sz="2400" dirty="0" smtClean="0"/>
              <a:t>Non-radiative, e.g. crossing of potential energy curves</a:t>
            </a:r>
          </a:p>
          <a:p>
            <a:r>
              <a:rPr lang="en-US" sz="2400" dirty="0" smtClean="0"/>
              <a:t>Radiative, e.g. parity change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32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2286000" y="55386"/>
            <a:ext cx="4624065" cy="1468614"/>
            <a:chOff x="165038" y="152261"/>
            <a:chExt cx="4624065" cy="1468614"/>
          </a:xfrm>
        </p:grpSpPr>
        <p:sp>
          <p:nvSpPr>
            <p:cNvPr id="6" name="Oval 5"/>
            <p:cNvSpPr/>
            <p:nvPr/>
          </p:nvSpPr>
          <p:spPr>
            <a:xfrm>
              <a:off x="493637" y="41331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652789" y="41331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817095" y="41331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979499" y="41331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1141816" y="41331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569837" y="54705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728989" y="54705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893295" y="54705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1055699" y="54705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1218016" y="54705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495321" y="67745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659627" y="67745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822031" y="67745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984348" y="67745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>
              <a:off x="412369" y="81119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571521" y="81119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735827" y="81119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898231" y="81119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>
              <a:off x="1060548" y="811194"/>
              <a:ext cx="133742" cy="1337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/>
            <p:cNvSpPr/>
            <p:nvPr/>
          </p:nvSpPr>
          <p:spPr>
            <a:xfrm>
              <a:off x="1141816" y="67745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>
              <a:off x="412369" y="54705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>
              <a:off x="1218016" y="81119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>
              <a:off x="1306637" y="41331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/>
            <p:cNvSpPr/>
            <p:nvPr/>
          </p:nvSpPr>
          <p:spPr>
            <a:xfrm>
              <a:off x="1469041" y="41331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>
              <a:off x="1631358" y="41331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/>
            <p:cNvSpPr/>
            <p:nvPr/>
          </p:nvSpPr>
          <p:spPr>
            <a:xfrm>
              <a:off x="1382837" y="54705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>
              <a:off x="1545241" y="54705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>
              <a:off x="1707558" y="54705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>
              <a:off x="1311573" y="67745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>
              <a:off x="1473890" y="67745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1387773" y="81119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/>
            <p:cNvSpPr/>
            <p:nvPr/>
          </p:nvSpPr>
          <p:spPr>
            <a:xfrm>
              <a:off x="1550090" y="81119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>
              <a:off x="1631358" y="67745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/>
            <p:cNvSpPr/>
            <p:nvPr/>
          </p:nvSpPr>
          <p:spPr>
            <a:xfrm>
              <a:off x="1707558" y="81119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/>
            <p:cNvSpPr/>
            <p:nvPr/>
          </p:nvSpPr>
          <p:spPr>
            <a:xfrm>
              <a:off x="499074" y="93792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/>
            <p:cNvSpPr/>
            <p:nvPr/>
          </p:nvSpPr>
          <p:spPr>
            <a:xfrm>
              <a:off x="658226" y="93792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>
              <a:off x="822532" y="93792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/>
            <p:cNvSpPr/>
            <p:nvPr/>
          </p:nvSpPr>
          <p:spPr>
            <a:xfrm>
              <a:off x="984936" y="93792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/>
            <p:cNvSpPr/>
            <p:nvPr/>
          </p:nvSpPr>
          <p:spPr>
            <a:xfrm>
              <a:off x="1147253" y="93792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/>
            <p:cNvSpPr/>
            <p:nvPr/>
          </p:nvSpPr>
          <p:spPr>
            <a:xfrm>
              <a:off x="575274" y="107166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/>
            <p:cNvSpPr/>
            <p:nvPr/>
          </p:nvSpPr>
          <p:spPr>
            <a:xfrm>
              <a:off x="734426" y="107166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/>
            <p:cNvSpPr/>
            <p:nvPr/>
          </p:nvSpPr>
          <p:spPr>
            <a:xfrm>
              <a:off x="898732" y="107166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/>
            <p:cNvSpPr/>
            <p:nvPr/>
          </p:nvSpPr>
          <p:spPr>
            <a:xfrm>
              <a:off x="1061136" y="107166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/>
            <p:cNvSpPr/>
            <p:nvPr/>
          </p:nvSpPr>
          <p:spPr>
            <a:xfrm>
              <a:off x="1223453" y="107166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/>
            <p:cNvSpPr/>
            <p:nvPr/>
          </p:nvSpPr>
          <p:spPr>
            <a:xfrm>
              <a:off x="500758" y="120206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/>
            <p:cNvSpPr/>
            <p:nvPr/>
          </p:nvSpPr>
          <p:spPr>
            <a:xfrm>
              <a:off x="665064" y="120206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/>
            <p:cNvSpPr/>
            <p:nvPr/>
          </p:nvSpPr>
          <p:spPr>
            <a:xfrm>
              <a:off x="827468" y="120206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/>
            <p:cNvSpPr/>
            <p:nvPr/>
          </p:nvSpPr>
          <p:spPr>
            <a:xfrm>
              <a:off x="989785" y="120206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/>
            <p:cNvSpPr/>
            <p:nvPr/>
          </p:nvSpPr>
          <p:spPr>
            <a:xfrm>
              <a:off x="417806" y="133580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/>
            <p:cNvSpPr/>
            <p:nvPr/>
          </p:nvSpPr>
          <p:spPr>
            <a:xfrm>
              <a:off x="576958" y="133580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/>
            <p:cNvSpPr/>
            <p:nvPr/>
          </p:nvSpPr>
          <p:spPr>
            <a:xfrm>
              <a:off x="741264" y="133580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/>
            <p:cNvSpPr/>
            <p:nvPr/>
          </p:nvSpPr>
          <p:spPr>
            <a:xfrm>
              <a:off x="903668" y="133580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/>
            <p:cNvSpPr/>
            <p:nvPr/>
          </p:nvSpPr>
          <p:spPr>
            <a:xfrm>
              <a:off x="1065985" y="133580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/>
            <p:cNvSpPr/>
            <p:nvPr/>
          </p:nvSpPr>
          <p:spPr>
            <a:xfrm>
              <a:off x="1147253" y="120206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/>
            <p:cNvSpPr/>
            <p:nvPr/>
          </p:nvSpPr>
          <p:spPr>
            <a:xfrm>
              <a:off x="417806" y="107166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/>
            <p:cNvSpPr/>
            <p:nvPr/>
          </p:nvSpPr>
          <p:spPr>
            <a:xfrm>
              <a:off x="1223453" y="133580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/>
            <p:cNvSpPr/>
            <p:nvPr/>
          </p:nvSpPr>
          <p:spPr>
            <a:xfrm>
              <a:off x="1312074" y="93792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/>
            <p:cNvSpPr/>
            <p:nvPr/>
          </p:nvSpPr>
          <p:spPr>
            <a:xfrm>
              <a:off x="1474478" y="93792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/>
            <p:cNvSpPr/>
            <p:nvPr/>
          </p:nvSpPr>
          <p:spPr>
            <a:xfrm>
              <a:off x="1636795" y="93792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/>
            <p:cNvSpPr/>
            <p:nvPr/>
          </p:nvSpPr>
          <p:spPr>
            <a:xfrm>
              <a:off x="1388274" y="107166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/>
            <p:cNvSpPr/>
            <p:nvPr/>
          </p:nvSpPr>
          <p:spPr>
            <a:xfrm>
              <a:off x="1550678" y="107166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/>
            <p:cNvSpPr/>
            <p:nvPr/>
          </p:nvSpPr>
          <p:spPr>
            <a:xfrm>
              <a:off x="1712995" y="107166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/>
            <p:cNvSpPr/>
            <p:nvPr/>
          </p:nvSpPr>
          <p:spPr>
            <a:xfrm>
              <a:off x="1317010" y="120206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/>
            <p:cNvSpPr/>
            <p:nvPr/>
          </p:nvSpPr>
          <p:spPr>
            <a:xfrm>
              <a:off x="1479327" y="120206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/>
            <p:cNvSpPr/>
            <p:nvPr/>
          </p:nvSpPr>
          <p:spPr>
            <a:xfrm>
              <a:off x="1393210" y="133580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/>
            <p:cNvSpPr/>
            <p:nvPr/>
          </p:nvSpPr>
          <p:spPr>
            <a:xfrm>
              <a:off x="1555527" y="133580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/>
            <p:cNvSpPr/>
            <p:nvPr/>
          </p:nvSpPr>
          <p:spPr>
            <a:xfrm>
              <a:off x="1636795" y="120206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/>
            <p:cNvSpPr/>
            <p:nvPr/>
          </p:nvSpPr>
          <p:spPr>
            <a:xfrm>
              <a:off x="1712995" y="133580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/>
            <p:cNvSpPr/>
            <p:nvPr/>
          </p:nvSpPr>
          <p:spPr>
            <a:xfrm>
              <a:off x="575643" y="279570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/>
            <p:cNvSpPr/>
            <p:nvPr/>
          </p:nvSpPr>
          <p:spPr>
            <a:xfrm>
              <a:off x="734795" y="279570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/>
            <p:cNvSpPr/>
            <p:nvPr/>
          </p:nvSpPr>
          <p:spPr>
            <a:xfrm>
              <a:off x="899101" y="279570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/>
            <p:cNvSpPr/>
            <p:nvPr/>
          </p:nvSpPr>
          <p:spPr>
            <a:xfrm>
              <a:off x="1061505" y="279570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/>
            <p:cNvSpPr/>
            <p:nvPr/>
          </p:nvSpPr>
          <p:spPr>
            <a:xfrm>
              <a:off x="1223822" y="279570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/>
            <p:cNvSpPr/>
            <p:nvPr/>
          </p:nvSpPr>
          <p:spPr>
            <a:xfrm>
              <a:off x="418175" y="279570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/>
            <p:cNvSpPr/>
            <p:nvPr/>
          </p:nvSpPr>
          <p:spPr>
            <a:xfrm>
              <a:off x="1388643" y="279570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/>
            <p:cNvSpPr/>
            <p:nvPr/>
          </p:nvSpPr>
          <p:spPr>
            <a:xfrm>
              <a:off x="1551047" y="279570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/>
            <p:cNvSpPr/>
            <p:nvPr/>
          </p:nvSpPr>
          <p:spPr>
            <a:xfrm>
              <a:off x="1713364" y="279570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2049317" y="277414"/>
              <a:ext cx="273978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Interactions with neighboring host atoms (xenon)</a:t>
              </a:r>
              <a:endParaRPr lang="en-US" sz="2400" dirty="0"/>
            </a:p>
          </p:txBody>
        </p:sp>
        <p:sp>
          <p:nvSpPr>
            <p:cNvPr id="84" name="Rectangle 83"/>
            <p:cNvSpPr/>
            <p:nvPr/>
          </p:nvSpPr>
          <p:spPr>
            <a:xfrm>
              <a:off x="165038" y="152261"/>
              <a:ext cx="4624065" cy="1468614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5" name="TextBox 84"/>
          <p:cNvSpPr txBox="1"/>
          <p:nvPr/>
        </p:nvSpPr>
        <p:spPr>
          <a:xfrm>
            <a:off x="78467" y="2935456"/>
            <a:ext cx="45195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Rate changes:</a:t>
            </a:r>
          </a:p>
        </p:txBody>
      </p:sp>
      <p:pic>
        <p:nvPicPr>
          <p:cNvPr id="86" name="Picture 8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846"/>
          <a:stretch/>
        </p:blipFill>
        <p:spPr>
          <a:xfrm>
            <a:off x="4375052" y="2250291"/>
            <a:ext cx="4768948" cy="3083709"/>
          </a:xfrm>
          <a:prstGeom prst="rect">
            <a:avLst/>
          </a:prstGeom>
        </p:spPr>
      </p:pic>
      <p:sp>
        <p:nvSpPr>
          <p:cNvPr id="87" name="Rectangle 86"/>
          <p:cNvSpPr/>
          <p:nvPr/>
        </p:nvSpPr>
        <p:spPr>
          <a:xfrm>
            <a:off x="4375052" y="2268146"/>
            <a:ext cx="685800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086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33</a:t>
            </a:fld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1148068" y="133628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1307220" y="133628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1471526" y="133628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1633930" y="133628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1796247" y="133628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1224268" y="147002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1383420" y="147002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547726" y="147002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1710130" y="147002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1872447" y="147002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1149752" y="160042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1314058" y="160042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1476462" y="160042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1638779" y="160042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1066800" y="173416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1225952" y="173416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1390258" y="173416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1714979" y="1734164"/>
            <a:ext cx="133742" cy="13374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1796247" y="160042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1066800" y="147002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1872447" y="173416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1961068" y="133628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2123472" y="1336282"/>
            <a:ext cx="133742" cy="13374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2285789" y="133628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2199672" y="147002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2361989" y="147002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1966004" y="160042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2128321" y="160042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2042204" y="173416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2204521" y="173416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2285789" y="160042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2361989" y="173416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1153505" y="186089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1312657" y="186089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1476963" y="186089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1229705" y="199463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1388857" y="199463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1553163" y="199463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1715567" y="199463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1877884" y="199463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1155189" y="212503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1481899" y="212503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1644216" y="212503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1072237" y="225877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1231389" y="225877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1395695" y="225877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1558099" y="225877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1720416" y="225877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1801684" y="212503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1072237" y="199463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>
          <a:xfrm>
            <a:off x="1877884" y="225877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/>
        </p:nvSpPr>
        <p:spPr>
          <a:xfrm>
            <a:off x="1966505" y="186089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/>
        </p:nvSpPr>
        <p:spPr>
          <a:xfrm>
            <a:off x="2128909" y="186089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/>
          <p:cNvSpPr/>
          <p:nvPr/>
        </p:nvSpPr>
        <p:spPr>
          <a:xfrm>
            <a:off x="2291226" y="186089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/>
          <p:cNvSpPr/>
          <p:nvPr/>
        </p:nvSpPr>
        <p:spPr>
          <a:xfrm>
            <a:off x="2042705" y="199463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/>
          <p:cNvSpPr/>
          <p:nvPr/>
        </p:nvSpPr>
        <p:spPr>
          <a:xfrm>
            <a:off x="2205109" y="199463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/>
          <p:nvPr/>
        </p:nvSpPr>
        <p:spPr>
          <a:xfrm>
            <a:off x="2367426" y="199463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/>
          <p:cNvSpPr/>
          <p:nvPr/>
        </p:nvSpPr>
        <p:spPr>
          <a:xfrm>
            <a:off x="1971441" y="212503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/>
          <p:cNvSpPr/>
          <p:nvPr/>
        </p:nvSpPr>
        <p:spPr>
          <a:xfrm>
            <a:off x="2133758" y="2125032"/>
            <a:ext cx="133742" cy="13374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/>
          <p:cNvSpPr/>
          <p:nvPr/>
        </p:nvSpPr>
        <p:spPr>
          <a:xfrm>
            <a:off x="2047641" y="225877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/>
          <p:cNvSpPr/>
          <p:nvPr/>
        </p:nvSpPr>
        <p:spPr>
          <a:xfrm>
            <a:off x="2209958" y="225877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/>
          <p:cNvSpPr/>
          <p:nvPr/>
        </p:nvSpPr>
        <p:spPr>
          <a:xfrm>
            <a:off x="2291226" y="212503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/>
          <p:cNvSpPr/>
          <p:nvPr/>
        </p:nvSpPr>
        <p:spPr>
          <a:xfrm>
            <a:off x="2367426" y="225877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/>
          <p:cNvSpPr/>
          <p:nvPr/>
        </p:nvSpPr>
        <p:spPr>
          <a:xfrm>
            <a:off x="1230074" y="1202540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/>
          <p:cNvSpPr/>
          <p:nvPr/>
        </p:nvSpPr>
        <p:spPr>
          <a:xfrm>
            <a:off x="1389226" y="1202540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/>
          <p:cNvSpPr/>
          <p:nvPr/>
        </p:nvSpPr>
        <p:spPr>
          <a:xfrm>
            <a:off x="1553532" y="1202540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/>
          <p:cNvSpPr/>
          <p:nvPr/>
        </p:nvSpPr>
        <p:spPr>
          <a:xfrm>
            <a:off x="1715936" y="1202540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/>
          <p:cNvSpPr/>
          <p:nvPr/>
        </p:nvSpPr>
        <p:spPr>
          <a:xfrm>
            <a:off x="1878253" y="1202540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/>
          <p:cNvSpPr/>
          <p:nvPr/>
        </p:nvSpPr>
        <p:spPr>
          <a:xfrm>
            <a:off x="1072606" y="1202540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/>
          <p:cNvSpPr/>
          <p:nvPr/>
        </p:nvSpPr>
        <p:spPr>
          <a:xfrm>
            <a:off x="2043074" y="1202540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/>
          <p:cNvSpPr/>
          <p:nvPr/>
        </p:nvSpPr>
        <p:spPr>
          <a:xfrm>
            <a:off x="2205478" y="1202540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/>
          <p:cNvSpPr/>
          <p:nvPr/>
        </p:nvSpPr>
        <p:spPr>
          <a:xfrm>
            <a:off x="2367795" y="1202540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TextBox 82"/>
          <p:cNvSpPr txBox="1"/>
          <p:nvPr/>
        </p:nvSpPr>
        <p:spPr>
          <a:xfrm>
            <a:off x="4419600" y="1143000"/>
            <a:ext cx="45482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Matrix effects on shifts, broadening, and transition rates can be matrix site dependent.</a:t>
            </a:r>
            <a:endParaRPr lang="en-US" sz="2400" dirty="0"/>
          </a:p>
        </p:txBody>
      </p:sp>
      <p:sp>
        <p:nvSpPr>
          <p:cNvPr id="84" name="TextBox 83"/>
          <p:cNvSpPr txBox="1"/>
          <p:nvPr/>
        </p:nvSpPr>
        <p:spPr>
          <a:xfrm>
            <a:off x="3429000" y="59006"/>
            <a:ext cx="23971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Matrix Sites</a:t>
            </a:r>
            <a:endParaRPr lang="en-US" sz="3600" dirty="0"/>
          </a:p>
        </p:txBody>
      </p:sp>
      <p:sp>
        <p:nvSpPr>
          <p:cNvPr id="86" name="TextBox 85"/>
          <p:cNvSpPr txBox="1"/>
          <p:nvPr/>
        </p:nvSpPr>
        <p:spPr>
          <a:xfrm>
            <a:off x="2853945" y="1512331"/>
            <a:ext cx="4988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Ba</a:t>
            </a:r>
            <a:endParaRPr lang="en-US" sz="2400" dirty="0">
              <a:solidFill>
                <a:srgbClr val="FF0000"/>
              </a:solidFill>
            </a:endParaRPr>
          </a:p>
        </p:txBody>
      </p:sp>
      <p:cxnSp>
        <p:nvCxnSpPr>
          <p:cNvPr id="88" name="Straight Arrow Connector 87"/>
          <p:cNvCxnSpPr>
            <a:endCxn id="27" idx="5"/>
          </p:cNvCxnSpPr>
          <p:nvPr/>
        </p:nvCxnSpPr>
        <p:spPr>
          <a:xfrm flipH="1" flipV="1">
            <a:off x="2237628" y="1450438"/>
            <a:ext cx="683411" cy="277494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/>
          <p:nvPr/>
        </p:nvCxnSpPr>
        <p:spPr>
          <a:xfrm flipH="1">
            <a:off x="2237628" y="1801035"/>
            <a:ext cx="639143" cy="378442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>
            <a:endCxn id="22" idx="6"/>
          </p:cNvCxnSpPr>
          <p:nvPr/>
        </p:nvCxnSpPr>
        <p:spPr>
          <a:xfrm flipH="1">
            <a:off x="1848721" y="1772130"/>
            <a:ext cx="1019780" cy="28905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6" name="Picture 9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472" y="3952266"/>
            <a:ext cx="4572000" cy="2905734"/>
          </a:xfrm>
          <a:prstGeom prst="rect">
            <a:avLst/>
          </a:prstGeom>
        </p:spPr>
      </p:pic>
      <p:cxnSp>
        <p:nvCxnSpPr>
          <p:cNvPr id="98" name="Straight Arrow Connector 97"/>
          <p:cNvCxnSpPr/>
          <p:nvPr/>
        </p:nvCxnSpPr>
        <p:spPr>
          <a:xfrm>
            <a:off x="5418406" y="3429000"/>
            <a:ext cx="0" cy="751866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/>
          <p:nvPr/>
        </p:nvCxnSpPr>
        <p:spPr>
          <a:xfrm>
            <a:off x="5181600" y="3429000"/>
            <a:ext cx="0" cy="910922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/>
          <p:nvPr/>
        </p:nvCxnSpPr>
        <p:spPr>
          <a:xfrm>
            <a:off x="5943600" y="3429000"/>
            <a:ext cx="0" cy="2352066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/>
          <p:cNvSpPr txBox="1"/>
          <p:nvPr/>
        </p:nvSpPr>
        <p:spPr>
          <a:xfrm>
            <a:off x="3097787" y="2971800"/>
            <a:ext cx="54568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Emission from Ba occupying different sites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106292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34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600200" y="2734270"/>
            <a:ext cx="608859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/>
              <a:t>Part 1:  Spectroscopy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3528324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35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3000"/>
            <a:ext cx="6715125" cy="477015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90800" y="86380"/>
            <a:ext cx="38791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Emission of Ba in Solid Xe</a:t>
            </a:r>
            <a:endParaRPr 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6586519" y="2004582"/>
            <a:ext cx="2521139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1">
                    <a:lumMod val="75000"/>
                  </a:schemeClr>
                </a:solidFill>
              </a:rPr>
              <a:t>Peaks observed at:</a:t>
            </a:r>
          </a:p>
          <a:p>
            <a:pPr marL="342900" indent="-342900">
              <a:buAutoNum type="alphaLcParenR"/>
            </a:pPr>
            <a:r>
              <a:rPr lang="en-US" sz="2400" dirty="0" smtClean="0">
                <a:solidFill>
                  <a:schemeClr val="accent1">
                    <a:lumMod val="75000"/>
                  </a:schemeClr>
                </a:solidFill>
              </a:rPr>
              <a:t>570 nm</a:t>
            </a:r>
          </a:p>
          <a:p>
            <a:pPr marL="342900" indent="-342900">
              <a:buAutoNum type="alphaLcParenR"/>
            </a:pPr>
            <a:r>
              <a:rPr lang="en-US" sz="2400" dirty="0" smtClean="0">
                <a:solidFill>
                  <a:schemeClr val="accent1">
                    <a:lumMod val="75000"/>
                  </a:schemeClr>
                </a:solidFill>
              </a:rPr>
              <a:t>577 nm</a:t>
            </a:r>
          </a:p>
          <a:p>
            <a:pPr marL="342900" indent="-342900">
              <a:buAutoNum type="alphaLcParenR"/>
            </a:pPr>
            <a:r>
              <a:rPr lang="en-US" sz="2400" dirty="0" smtClean="0">
                <a:solidFill>
                  <a:schemeClr val="accent1">
                    <a:lumMod val="75000"/>
                  </a:schemeClr>
                </a:solidFill>
              </a:rPr>
              <a:t>591 nm</a:t>
            </a:r>
          </a:p>
          <a:p>
            <a:pPr marL="342900" indent="-342900">
              <a:buAutoNum type="alphaLcParenR"/>
            </a:pPr>
            <a:r>
              <a:rPr lang="en-US" sz="2400" dirty="0" smtClean="0">
                <a:solidFill>
                  <a:schemeClr val="accent1">
                    <a:lumMod val="75000"/>
                  </a:schemeClr>
                </a:solidFill>
              </a:rPr>
              <a:t>601 nm</a:t>
            </a:r>
          </a:p>
          <a:p>
            <a:pPr marL="342900" indent="-342900">
              <a:buAutoNum type="alphaLcParenR"/>
            </a:pPr>
            <a:r>
              <a:rPr lang="en-US" sz="2400" dirty="0" smtClean="0">
                <a:solidFill>
                  <a:schemeClr val="accent1">
                    <a:lumMod val="75000"/>
                  </a:schemeClr>
                </a:solidFill>
              </a:rPr>
              <a:t>619 nm</a:t>
            </a:r>
          </a:p>
          <a:p>
            <a:pPr marL="342900" indent="-342900">
              <a:buAutoNum type="alphaLcParenR"/>
            </a:pPr>
            <a:r>
              <a:rPr lang="en-US" sz="2400" dirty="0" smtClean="0">
                <a:solidFill>
                  <a:schemeClr val="accent1">
                    <a:lumMod val="75000"/>
                  </a:schemeClr>
                </a:solidFill>
              </a:rPr>
              <a:t>670 nm</a:t>
            </a:r>
          </a:p>
          <a:p>
            <a:endParaRPr lang="en-US" sz="24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362200" y="1665263"/>
            <a:ext cx="609600" cy="53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932963" y="4419600"/>
            <a:ext cx="3561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a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429634" y="1600200"/>
            <a:ext cx="3738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b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082212" y="1981200"/>
            <a:ext cx="3369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c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576442" y="3004856"/>
            <a:ext cx="3738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d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429000" y="4402201"/>
            <a:ext cx="3626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e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791200" y="4419600"/>
            <a:ext cx="2936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f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3408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36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762000"/>
            <a:ext cx="7781925" cy="552796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655650" y="86380"/>
            <a:ext cx="58881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Excitation Spectra of Ba Emission Peaks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840600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37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2362200" y="2734270"/>
            <a:ext cx="457484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/>
              <a:t>Part 2:  Imaging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3797384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00200" y="0"/>
            <a:ext cx="66070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Imaging Ba in SXe on Cold Sapphire Window</a:t>
            </a:r>
            <a:endParaRPr lang="en-US" sz="2800" b="1" i="1" dirty="0"/>
          </a:p>
        </p:txBody>
      </p:sp>
      <p:pic>
        <p:nvPicPr>
          <p:cNvPr id="296" name="Picture 29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305621"/>
            <a:ext cx="3908713" cy="2172396"/>
          </a:xfrm>
          <a:prstGeom prst="rect">
            <a:avLst/>
          </a:prstGeom>
          <a:ln w="22225">
            <a:solidFill>
              <a:schemeClr val="tx1"/>
            </a:solidFill>
            <a:prstDash val="sysDash"/>
          </a:ln>
        </p:spPr>
      </p:pic>
      <p:sp>
        <p:nvSpPr>
          <p:cNvPr id="380" name="TextBox 379"/>
          <p:cNvSpPr txBox="1"/>
          <p:nvPr/>
        </p:nvSpPr>
        <p:spPr>
          <a:xfrm>
            <a:off x="1676400" y="3672689"/>
            <a:ext cx="13540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Sapphire Window</a:t>
            </a:r>
            <a:endParaRPr lang="en-US" sz="2400" dirty="0"/>
          </a:p>
        </p:txBody>
      </p:sp>
      <p:sp>
        <p:nvSpPr>
          <p:cNvPr id="381" name="TextBox 380"/>
          <p:cNvSpPr txBox="1"/>
          <p:nvPr/>
        </p:nvSpPr>
        <p:spPr>
          <a:xfrm>
            <a:off x="914400" y="3612759"/>
            <a:ext cx="6321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SXe</a:t>
            </a:r>
            <a:endParaRPr lang="en-US" sz="2400" dirty="0"/>
          </a:p>
        </p:txBody>
      </p:sp>
      <p:sp>
        <p:nvSpPr>
          <p:cNvPr id="382" name="TextBox 381"/>
          <p:cNvSpPr txBox="1"/>
          <p:nvPr/>
        </p:nvSpPr>
        <p:spPr>
          <a:xfrm>
            <a:off x="6236780" y="2097757"/>
            <a:ext cx="8435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Laser</a:t>
            </a:r>
            <a:endParaRPr lang="en-US" sz="2400" dirty="0"/>
          </a:p>
        </p:txBody>
      </p:sp>
      <p:sp>
        <p:nvSpPr>
          <p:cNvPr id="383" name="TextBox 382"/>
          <p:cNvSpPr txBox="1"/>
          <p:nvPr/>
        </p:nvSpPr>
        <p:spPr>
          <a:xfrm>
            <a:off x="2165551" y="2759625"/>
            <a:ext cx="5100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Ba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399" name="TextBox 398"/>
          <p:cNvSpPr txBox="1"/>
          <p:nvPr/>
        </p:nvSpPr>
        <p:spPr>
          <a:xfrm>
            <a:off x="971493" y="1905000"/>
            <a:ext cx="3220562" cy="46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i="1" dirty="0" smtClean="0">
                <a:solidFill>
                  <a:schemeClr val="accent1">
                    <a:lumMod val="75000"/>
                  </a:schemeClr>
                </a:solidFill>
              </a:rPr>
              <a:t>cross-sectional</a:t>
            </a:r>
            <a:r>
              <a:rPr lang="en-US" i="1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i="1" dirty="0" smtClean="0">
                <a:solidFill>
                  <a:schemeClr val="accent1">
                    <a:lumMod val="75000"/>
                  </a:schemeClr>
                </a:solidFill>
              </a:rPr>
              <a:t>side view</a:t>
            </a:r>
            <a:endParaRPr lang="en-US" sz="24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6A5E3-EF84-4B2A-AA6B-0C741188D1F3}" type="slidenum">
              <a:rPr lang="en-US" smtClean="0"/>
              <a:t>38</a:t>
            </a:fld>
            <a:endParaRPr lang="en-US"/>
          </a:p>
        </p:txBody>
      </p:sp>
      <p:pic>
        <p:nvPicPr>
          <p:cNvPr id="124" name="Picture 1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200" y="1023619"/>
            <a:ext cx="2971800" cy="5837909"/>
          </a:xfrm>
          <a:prstGeom prst="rect">
            <a:avLst/>
          </a:prstGeom>
        </p:spPr>
      </p:pic>
      <p:sp>
        <p:nvSpPr>
          <p:cNvPr id="126" name="TextBox 125"/>
          <p:cNvSpPr txBox="1"/>
          <p:nvPr/>
        </p:nvSpPr>
        <p:spPr>
          <a:xfrm>
            <a:off x="5562600" y="681335"/>
            <a:ext cx="2711768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1">
                    <a:lumMod val="75000"/>
                  </a:schemeClr>
                </a:solidFill>
              </a:rPr>
              <a:t>Image is from </a:t>
            </a:r>
            <a:r>
              <a:rPr lang="en-US" sz="2400" i="1" dirty="0" smtClean="0">
                <a:solidFill>
                  <a:schemeClr val="accent1">
                    <a:lumMod val="75000"/>
                  </a:schemeClr>
                </a:solidFill>
              </a:rPr>
              <a:t>above</a:t>
            </a:r>
            <a:endParaRPr lang="en-US" sz="24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1" name="Right Arrow 10"/>
          <p:cNvSpPr/>
          <p:nvPr/>
        </p:nvSpPr>
        <p:spPr>
          <a:xfrm>
            <a:off x="4800600" y="3178959"/>
            <a:ext cx="381000" cy="3262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3674812" y="3626522"/>
            <a:ext cx="8435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Laser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775845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92" t="7779" r="9253" b="5417"/>
          <a:stretch/>
        </p:blipFill>
        <p:spPr>
          <a:xfrm>
            <a:off x="174095" y="1504408"/>
            <a:ext cx="1462255" cy="138466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03" t="7156" r="9731" b="5417"/>
          <a:stretch/>
        </p:blipFill>
        <p:spPr>
          <a:xfrm>
            <a:off x="4595442" y="1516238"/>
            <a:ext cx="1431902" cy="139460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63" t="7779" r="9582" b="5417"/>
          <a:stretch/>
        </p:blipFill>
        <p:spPr>
          <a:xfrm>
            <a:off x="1647236" y="1526179"/>
            <a:ext cx="1455448" cy="138466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28" t="7156" r="9098" b="5417"/>
          <a:stretch/>
        </p:blipFill>
        <p:spPr>
          <a:xfrm>
            <a:off x="6054445" y="1516238"/>
            <a:ext cx="1460878" cy="139460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53" t="7779" r="9420" b="5417"/>
          <a:stretch/>
        </p:blipFill>
        <p:spPr>
          <a:xfrm>
            <a:off x="3102684" y="1526179"/>
            <a:ext cx="1460101" cy="138466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6" t="7156" r="10380" b="5417"/>
          <a:stretch/>
        </p:blipFill>
        <p:spPr>
          <a:xfrm>
            <a:off x="7534750" y="1516239"/>
            <a:ext cx="1440517" cy="139460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796797" y="23515"/>
            <a:ext cx="3901646" cy="46166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28575">
            <a:solidFill>
              <a:srgbClr val="008000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Barium Fluorescence Images</a:t>
            </a:r>
            <a:endParaRPr lang="en-US" sz="2400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437788" y="1146907"/>
            <a:ext cx="1023037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/>
              <a:t>50 msec.</a:t>
            </a:r>
            <a:endParaRPr lang="en-US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1804932" y="1146906"/>
            <a:ext cx="1140056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/>
              <a:t>100 msec.</a:t>
            </a:r>
            <a:endParaRPr lang="en-US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3300759" y="1146906"/>
            <a:ext cx="1140056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/>
              <a:t>200 msec.</a:t>
            </a:r>
            <a:endParaRPr lang="en-US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6278976" y="1146906"/>
            <a:ext cx="1011815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/>
              <a:t>~4.5 sec.</a:t>
            </a:r>
            <a:endParaRPr lang="en-US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4771569" y="1146907"/>
            <a:ext cx="1140056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/>
              <a:t>700 msec.</a:t>
            </a:r>
            <a:endParaRPr lang="en-US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7806006" y="1147167"/>
            <a:ext cx="898003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/>
              <a:t>~3 min.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78B04-9585-4293-BAE1-6330C240F327}" type="slidenum">
              <a:rPr lang="en-US" smtClean="0"/>
              <a:t>39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814585" y="485180"/>
            <a:ext cx="18807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 smtClean="0"/>
              <a:t>w/ focused laser</a:t>
            </a:r>
            <a:endParaRPr lang="en-US" sz="2000" i="1" dirty="0"/>
          </a:p>
        </p:txBody>
      </p:sp>
      <p:sp>
        <p:nvSpPr>
          <p:cNvPr id="8" name="TextBox 7"/>
          <p:cNvSpPr txBox="1"/>
          <p:nvPr/>
        </p:nvSpPr>
        <p:spPr>
          <a:xfrm>
            <a:off x="1850161" y="6210270"/>
            <a:ext cx="60457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i="1" dirty="0" smtClean="0">
                <a:solidFill>
                  <a:srgbClr val="FF0000"/>
                </a:solidFill>
              </a:rPr>
              <a:t>Too much optical pumping to detect signal from 1 atom</a:t>
            </a:r>
            <a:endParaRPr lang="en-US" sz="2000" b="1" i="1" dirty="0">
              <a:solidFill>
                <a:srgbClr val="FF0000"/>
              </a:solidFill>
            </a:endParaRPr>
          </a:p>
        </p:txBody>
      </p:sp>
      <p:sp>
        <p:nvSpPr>
          <p:cNvPr id="10" name="Right Arrow 9"/>
          <p:cNvSpPr/>
          <p:nvPr/>
        </p:nvSpPr>
        <p:spPr>
          <a:xfrm>
            <a:off x="1444899" y="6334125"/>
            <a:ext cx="390355" cy="152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77" r="28181"/>
          <a:stretch/>
        </p:blipFill>
        <p:spPr>
          <a:xfrm>
            <a:off x="3581400" y="3124200"/>
            <a:ext cx="3814585" cy="296299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49306" y="4038600"/>
            <a:ext cx="22729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0000CC"/>
                </a:solidFill>
              </a:rPr>
              <a:t>Cross-section </a:t>
            </a:r>
          </a:p>
          <a:p>
            <a:r>
              <a:rPr lang="en-US" sz="2000" b="1" dirty="0" smtClean="0">
                <a:solidFill>
                  <a:srgbClr val="0000CC"/>
                </a:solidFill>
              </a:rPr>
              <a:t>at focus position:</a:t>
            </a:r>
            <a:endParaRPr lang="en-US" sz="2000" b="1" dirty="0">
              <a:solidFill>
                <a:srgbClr val="0000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4606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992983" y="6450300"/>
            <a:ext cx="2133600" cy="365125"/>
          </a:xfrm>
        </p:spPr>
        <p:txBody>
          <a:bodyPr/>
          <a:lstStyle/>
          <a:p>
            <a:fld id="{66B1EE22-C4C2-482C-B3A9-AFE3A9744799}" type="slidenum">
              <a:rPr lang="en-US" smtClean="0"/>
              <a:t>4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053411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>
            <a:off x="540669" y="504444"/>
            <a:ext cx="8321674" cy="0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961115" y="484850"/>
            <a:ext cx="4315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400" b="1" dirty="0" smtClean="0">
                <a:solidFill>
                  <a:schemeClr val="bg1"/>
                </a:solidFill>
              </a:rPr>
              <a:t>ν</a:t>
            </a:r>
            <a:r>
              <a:rPr lang="en-US" sz="2400" b="1" baseline="-25000" dirty="0" smtClean="0">
                <a:solidFill>
                  <a:schemeClr val="bg1"/>
                </a:solidFill>
              </a:rPr>
              <a:t>e</a:t>
            </a:r>
            <a:endParaRPr lang="en-US" sz="2400" b="1" baseline="-25000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646579" y="489041"/>
            <a:ext cx="4443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400" b="1" dirty="0" smtClean="0">
                <a:solidFill>
                  <a:schemeClr val="bg1"/>
                </a:solidFill>
              </a:rPr>
              <a:t>ν</a:t>
            </a:r>
            <a:r>
              <a:rPr lang="el-GR" sz="2400" b="1" baseline="-25000" dirty="0" smtClean="0">
                <a:solidFill>
                  <a:schemeClr val="bg1"/>
                </a:solidFill>
              </a:rPr>
              <a:t>μ</a:t>
            </a:r>
            <a:endParaRPr lang="en-US" sz="2400" b="1" baseline="-25000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488044" y="181278"/>
            <a:ext cx="3971472" cy="646331"/>
          </a:xfrm>
          <a:prstGeom prst="rect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3600" dirty="0" smtClean="0"/>
              <a:t>Neutrino oscillation</a:t>
            </a:r>
            <a:endParaRPr lang="en-US" sz="3600" dirty="0"/>
          </a:p>
        </p:txBody>
      </p:sp>
      <p:sp>
        <p:nvSpPr>
          <p:cNvPr id="25" name="TextBox 24"/>
          <p:cNvSpPr txBox="1"/>
          <p:nvPr/>
        </p:nvSpPr>
        <p:spPr>
          <a:xfrm>
            <a:off x="370115" y="4527562"/>
            <a:ext cx="862148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smtClean="0"/>
              <a:t>s</a:t>
            </a:r>
            <a:r>
              <a:rPr lang="en-US" sz="2400" baseline="-25000" dirty="0" err="1" smtClean="0"/>
              <a:t>ij</a:t>
            </a:r>
            <a:r>
              <a:rPr lang="en-US" sz="2400" dirty="0" smtClean="0"/>
              <a:t> = </a:t>
            </a:r>
            <a:r>
              <a:rPr lang="en-US" sz="2400" i="1" dirty="0" smtClean="0"/>
              <a:t>sin </a:t>
            </a:r>
            <a:r>
              <a:rPr lang="el-GR" sz="2400" dirty="0" smtClean="0"/>
              <a:t>θ</a:t>
            </a:r>
            <a:r>
              <a:rPr lang="en-US" sz="2400" baseline="-25000" dirty="0" err="1" smtClean="0"/>
              <a:t>ij</a:t>
            </a:r>
            <a:r>
              <a:rPr lang="en-US" sz="2400" dirty="0" smtClean="0"/>
              <a:t>, </a:t>
            </a:r>
            <a:r>
              <a:rPr lang="en-US" sz="2400" i="1" dirty="0" err="1" smtClean="0"/>
              <a:t>c</a:t>
            </a:r>
            <a:r>
              <a:rPr lang="en-US" sz="2400" baseline="-25000" dirty="0" err="1" smtClean="0"/>
              <a:t>ij</a:t>
            </a:r>
            <a:r>
              <a:rPr lang="en-US" sz="2400" dirty="0" smtClean="0"/>
              <a:t> = </a:t>
            </a:r>
            <a:r>
              <a:rPr lang="en-US" sz="2400" i="1" dirty="0" smtClean="0"/>
              <a:t>cos </a:t>
            </a:r>
            <a:r>
              <a:rPr lang="el-GR" sz="2400" dirty="0" smtClean="0"/>
              <a:t>θ</a:t>
            </a:r>
            <a:r>
              <a:rPr lang="en-US" sz="2400" baseline="-25000" dirty="0" err="1" smtClean="0"/>
              <a:t>ij</a:t>
            </a:r>
            <a:r>
              <a:rPr lang="en-US" sz="2400" dirty="0" smtClean="0"/>
              <a:t>, and </a:t>
            </a:r>
            <a:r>
              <a:rPr lang="el-GR" sz="2400" dirty="0" smtClean="0"/>
              <a:t>δ</a:t>
            </a:r>
            <a:r>
              <a:rPr lang="en-US" sz="2400" dirty="0" smtClean="0"/>
              <a:t>, </a:t>
            </a:r>
            <a:r>
              <a:rPr lang="el-GR" sz="2400" dirty="0" smtClean="0"/>
              <a:t>α</a:t>
            </a:r>
            <a:r>
              <a:rPr lang="en-US" sz="2400" baseline="-25000" dirty="0" smtClean="0"/>
              <a:t>1</a:t>
            </a:r>
            <a:r>
              <a:rPr lang="en-US" sz="2400" dirty="0" smtClean="0"/>
              <a:t>, </a:t>
            </a:r>
            <a:r>
              <a:rPr lang="el-GR" sz="2400" dirty="0" smtClean="0"/>
              <a:t>α</a:t>
            </a:r>
            <a:r>
              <a:rPr lang="en-US" sz="2400" baseline="-25000" dirty="0" smtClean="0"/>
              <a:t>2</a:t>
            </a:r>
            <a:r>
              <a:rPr lang="en-US" sz="2400" dirty="0" smtClean="0"/>
              <a:t> are CP-violating phases.</a:t>
            </a:r>
          </a:p>
          <a:p>
            <a:endParaRPr lang="en-US" sz="2400" dirty="0" smtClean="0"/>
          </a:p>
          <a:p>
            <a:r>
              <a:rPr lang="en-US" sz="2400" dirty="0" smtClean="0"/>
              <a:t>With m</a:t>
            </a:r>
            <a:r>
              <a:rPr lang="el-GR" sz="2400" baseline="-25000" dirty="0" smtClean="0"/>
              <a:t>ν</a:t>
            </a:r>
            <a:r>
              <a:rPr lang="en-US" sz="2400" dirty="0" smtClean="0"/>
              <a:t> &lt;&lt; p</a:t>
            </a:r>
            <a:r>
              <a:rPr lang="el-GR" sz="2400" baseline="-25000" dirty="0" smtClean="0"/>
              <a:t>ν</a:t>
            </a:r>
            <a:r>
              <a:rPr lang="en-US" sz="2400" dirty="0" smtClean="0"/>
              <a:t>, time-evolution is determined by mass squared differences </a:t>
            </a:r>
            <a:r>
              <a:rPr lang="el-GR" sz="2400" dirty="0" smtClean="0"/>
              <a:t>Δ</a:t>
            </a:r>
            <a:r>
              <a:rPr lang="en-US" sz="2400" dirty="0" smtClean="0"/>
              <a:t>m</a:t>
            </a:r>
            <a:r>
              <a:rPr lang="en-US" sz="2400" baseline="-25000" dirty="0"/>
              <a:t>21</a:t>
            </a:r>
            <a:r>
              <a:rPr lang="en-US" sz="2400" baseline="30000" dirty="0" smtClean="0"/>
              <a:t>2</a:t>
            </a:r>
            <a:r>
              <a:rPr lang="en-US" sz="2400" dirty="0" smtClean="0"/>
              <a:t> = m</a:t>
            </a:r>
            <a:r>
              <a:rPr lang="en-US" sz="2400" baseline="-25000" dirty="0"/>
              <a:t>2</a:t>
            </a:r>
            <a:r>
              <a:rPr lang="en-US" sz="2400" baseline="30000" dirty="0" smtClean="0"/>
              <a:t>2</a:t>
            </a:r>
            <a:r>
              <a:rPr lang="en-US" sz="2400" dirty="0" smtClean="0"/>
              <a:t> – m</a:t>
            </a:r>
            <a:r>
              <a:rPr lang="en-US" sz="2400" baseline="-25000" dirty="0"/>
              <a:t>1</a:t>
            </a:r>
            <a:r>
              <a:rPr lang="en-US" sz="2400" baseline="30000" dirty="0" smtClean="0"/>
              <a:t>2</a:t>
            </a:r>
            <a:r>
              <a:rPr lang="en-US" sz="2400" dirty="0" smtClean="0"/>
              <a:t> and </a:t>
            </a:r>
            <a:r>
              <a:rPr lang="el-GR" sz="2400" dirty="0"/>
              <a:t>Δ</a:t>
            </a:r>
            <a:r>
              <a:rPr lang="en-US" sz="2400" dirty="0" smtClean="0"/>
              <a:t>m</a:t>
            </a:r>
            <a:r>
              <a:rPr lang="en-US" sz="2400" baseline="-25000" dirty="0" smtClean="0"/>
              <a:t>31</a:t>
            </a:r>
            <a:r>
              <a:rPr lang="en-US" sz="2400" baseline="30000" dirty="0" smtClean="0"/>
              <a:t>2</a:t>
            </a:r>
            <a:r>
              <a:rPr lang="en-US" sz="2400" dirty="0" smtClean="0"/>
              <a:t> </a:t>
            </a:r>
            <a:r>
              <a:rPr lang="en-US" sz="2400" dirty="0"/>
              <a:t>= </a:t>
            </a:r>
            <a:r>
              <a:rPr lang="en-US" sz="2400" dirty="0" smtClean="0"/>
              <a:t>m</a:t>
            </a:r>
            <a:r>
              <a:rPr lang="en-US" sz="2400" baseline="-25000" dirty="0" smtClean="0"/>
              <a:t>3</a:t>
            </a:r>
            <a:r>
              <a:rPr lang="en-US" sz="2400" baseline="30000" dirty="0" smtClean="0"/>
              <a:t>2</a:t>
            </a:r>
            <a:r>
              <a:rPr lang="en-US" sz="2400" dirty="0" smtClean="0"/>
              <a:t> </a:t>
            </a:r>
            <a:r>
              <a:rPr lang="en-US" sz="2400" dirty="0"/>
              <a:t>– </a:t>
            </a:r>
            <a:r>
              <a:rPr lang="en-US" sz="2400" dirty="0" smtClean="0"/>
              <a:t>m</a:t>
            </a:r>
            <a:r>
              <a:rPr lang="en-US" sz="2400" baseline="-25000" dirty="0" smtClean="0"/>
              <a:t>1</a:t>
            </a:r>
            <a:r>
              <a:rPr lang="en-US" sz="2400" baseline="30000" dirty="0" smtClean="0"/>
              <a:t>2</a:t>
            </a:r>
            <a:r>
              <a:rPr lang="en-US" sz="2400" dirty="0" smtClean="0"/>
              <a:t>.</a:t>
            </a:r>
          </a:p>
          <a:p>
            <a:r>
              <a:rPr lang="en-US" sz="2400" i="1" dirty="0" smtClean="0">
                <a:solidFill>
                  <a:srgbClr val="C00000"/>
                </a:solidFill>
              </a:rPr>
              <a:t>Neutrino oscillation requires non-zero mass squared differences.</a:t>
            </a:r>
            <a:endParaRPr lang="en-US" sz="2400" i="1" dirty="0">
              <a:solidFill>
                <a:srgbClr val="C0000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0" y="1053411"/>
            <a:ext cx="9144000" cy="687521"/>
          </a:xfrm>
          <a:prstGeom prst="rect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08411"/>
            <a:ext cx="9144000" cy="199185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370114" y="1447800"/>
                <a:ext cx="8621486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smtClean="0">
                    <a:solidFill>
                      <a:srgbClr val="C00000"/>
                    </a:solidFill>
                  </a:rPr>
                  <a:t>Neutrinos interact as flavor states </a:t>
                </a:r>
                <a:r>
                  <a:rPr lang="en-US" sz="2400" dirty="0">
                    <a:solidFill>
                      <a:srgbClr val="C00000"/>
                    </a:solidFill>
                  </a:rPr>
                  <a:t>|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sz="2400" i="1">
                            <a:solidFill>
                              <a:srgbClr val="C00000"/>
                            </a:solidFill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el-GR" sz="2400" i="1">
                            <a:solidFill>
                              <a:srgbClr val="C00000"/>
                            </a:solidFill>
                            <a:latin typeface="Cambria Math"/>
                            <a:ea typeface="Cambria Math"/>
                          </a:rPr>
                          <m:t>𝜈</m:t>
                        </m:r>
                        <m:r>
                          <a:rPr lang="en-US" sz="2400" i="1" baseline="-25000">
                            <a:solidFill>
                              <a:srgbClr val="C00000"/>
                            </a:solidFill>
                            <a:latin typeface="Cambria Math"/>
                            <a:ea typeface="Cambria Math"/>
                          </a:rPr>
                          <m:t>𝑒</m:t>
                        </m:r>
                      </m:e>
                    </m:d>
                  </m:oMath>
                </a14:m>
                <a:r>
                  <a:rPr lang="en-US" sz="2400" i="1" dirty="0" smtClean="0">
                    <a:solidFill>
                      <a:srgbClr val="C00000"/>
                    </a:solidFill>
                  </a:rPr>
                  <a:t>,</a:t>
                </a:r>
                <a:r>
                  <a:rPr lang="en-US" sz="2400" dirty="0">
                    <a:solidFill>
                      <a:srgbClr val="C00000"/>
                    </a:solidFill>
                  </a:rPr>
                  <a:t>|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sz="2400" i="1">
                            <a:solidFill>
                              <a:srgbClr val="C00000"/>
                            </a:solidFill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el-GR" sz="2400" i="1">
                            <a:solidFill>
                              <a:srgbClr val="C00000"/>
                            </a:solidFill>
                            <a:latin typeface="Cambria Math"/>
                            <a:ea typeface="Cambria Math"/>
                          </a:rPr>
                          <m:t>𝜈</m:t>
                        </m:r>
                        <m:r>
                          <m:rPr>
                            <m:sty m:val="p"/>
                          </m:rPr>
                          <a:rPr lang="el-GR" sz="2400" i="1" baseline="-25000">
                            <a:solidFill>
                              <a:srgbClr val="C00000"/>
                            </a:solidFill>
                            <a:latin typeface="Cambria Math"/>
                            <a:ea typeface="Cambria Math"/>
                          </a:rPr>
                          <m:t>μ</m:t>
                        </m:r>
                      </m:e>
                    </m:d>
                  </m:oMath>
                </a14:m>
                <a:r>
                  <a:rPr lang="en-US" sz="2400" dirty="0" smtClean="0">
                    <a:solidFill>
                      <a:srgbClr val="C00000"/>
                    </a:solidFill>
                  </a:rPr>
                  <a:t>,</a:t>
                </a:r>
                <a:r>
                  <a:rPr lang="en-US" sz="2400" dirty="0">
                    <a:solidFill>
                      <a:srgbClr val="C00000"/>
                    </a:solidFill>
                  </a:rPr>
                  <a:t>|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sz="2400" i="1">
                            <a:solidFill>
                              <a:srgbClr val="C00000"/>
                            </a:solidFill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el-GR" sz="2400" i="1">
                            <a:solidFill>
                              <a:srgbClr val="C00000"/>
                            </a:solidFill>
                            <a:latin typeface="Cambria Math"/>
                            <a:ea typeface="Cambria Math"/>
                          </a:rPr>
                          <m:t>𝜈</m:t>
                        </m:r>
                        <m:r>
                          <m:rPr>
                            <m:sty m:val="p"/>
                          </m:rPr>
                          <a:rPr lang="el-GR" sz="2400" i="1" baseline="-25000">
                            <a:solidFill>
                              <a:srgbClr val="C00000"/>
                            </a:solidFill>
                            <a:latin typeface="Cambria Math"/>
                            <a:ea typeface="Cambria Math"/>
                          </a:rPr>
                          <m:t>τ</m:t>
                        </m:r>
                      </m:e>
                    </m:d>
                  </m:oMath>
                </a14:m>
                <a:r>
                  <a:rPr lang="en-US" sz="2400" dirty="0" smtClean="0">
                    <a:solidFill>
                      <a:srgbClr val="C00000"/>
                    </a:solidFill>
                  </a:rPr>
                  <a:t>.</a:t>
                </a:r>
              </a:p>
              <a:p>
                <a:r>
                  <a:rPr lang="en-US" sz="2400" dirty="0" smtClean="0"/>
                  <a:t>Flavor basis is related to the mass basis </a:t>
                </a:r>
                <a:r>
                  <a:rPr lang="en-US" sz="2400" dirty="0"/>
                  <a:t>|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sz="2400" i="1"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el-GR" sz="2400" i="1">
                            <a:latin typeface="Cambria Math"/>
                            <a:ea typeface="Cambria Math"/>
                          </a:rPr>
                          <m:t>𝜈</m:t>
                        </m:r>
                        <m:r>
                          <a:rPr lang="en-US" sz="2400" b="0" i="1" baseline="-25000" smtClean="0">
                            <a:latin typeface="Cambria Math"/>
                            <a:ea typeface="Cambria Math"/>
                          </a:rPr>
                          <m:t>1</m:t>
                        </m:r>
                      </m:e>
                    </m:d>
                  </m:oMath>
                </a14:m>
                <a:r>
                  <a:rPr lang="en-US" sz="2400" i="1" dirty="0"/>
                  <a:t>,</a:t>
                </a:r>
                <a:r>
                  <a:rPr lang="en-US" sz="2400" dirty="0"/>
                  <a:t>|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sz="2400" i="1"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el-GR" sz="2400" i="1">
                            <a:latin typeface="Cambria Math"/>
                            <a:ea typeface="Cambria Math"/>
                          </a:rPr>
                          <m:t>𝜈</m:t>
                        </m:r>
                        <m:r>
                          <a:rPr lang="en-US" sz="2400" b="0" i="1" baseline="-25000" smtClean="0">
                            <a:latin typeface="Cambria Math"/>
                            <a:ea typeface="Cambria Math"/>
                          </a:rPr>
                          <m:t>2</m:t>
                        </m:r>
                      </m:e>
                    </m:d>
                  </m:oMath>
                </a14:m>
                <a:r>
                  <a:rPr lang="en-US" sz="2400" dirty="0"/>
                  <a:t>,|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sz="2400" i="1"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el-GR" sz="2400" i="1">
                            <a:latin typeface="Cambria Math"/>
                            <a:ea typeface="Cambria Math"/>
                          </a:rPr>
                          <m:t>𝜈</m:t>
                        </m:r>
                        <m:r>
                          <a:rPr lang="en-US" sz="2400" b="0" i="1" baseline="-25000" smtClean="0">
                            <a:latin typeface="Cambria Math"/>
                            <a:ea typeface="Cambria Math"/>
                          </a:rPr>
                          <m:t>3</m:t>
                        </m:r>
                      </m:e>
                    </m:d>
                  </m:oMath>
                </a14:m>
                <a:r>
                  <a:rPr lang="en-US" sz="2400" dirty="0" smtClean="0"/>
                  <a:t> by</a:t>
                </a:r>
              </a:p>
              <a:p>
                <a:r>
                  <a:rPr lang="en-US" sz="2400" dirty="0" smtClean="0"/>
                  <a:t>PMNS matrix:</a:t>
                </a:r>
                <a:endParaRPr lang="en-US" sz="24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114" y="1447800"/>
                <a:ext cx="8621486" cy="1200329"/>
              </a:xfrm>
              <a:prstGeom prst="rect">
                <a:avLst/>
              </a:prstGeom>
              <a:blipFill rotWithShape="1">
                <a:blip r:embed="rId4"/>
                <a:stretch>
                  <a:fillRect l="-1132" t="-50510" b="-443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91256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2" t="5950"/>
          <a:stretch/>
        </p:blipFill>
        <p:spPr>
          <a:xfrm>
            <a:off x="5174585" y="3106745"/>
            <a:ext cx="3903582" cy="3751270"/>
          </a:xfrm>
          <a:prstGeom prst="rect">
            <a:avLst/>
          </a:prstGeom>
        </p:spPr>
      </p:pic>
      <p:cxnSp>
        <p:nvCxnSpPr>
          <p:cNvPr id="3" name="Straight Connector 2"/>
          <p:cNvCxnSpPr/>
          <p:nvPr/>
        </p:nvCxnSpPr>
        <p:spPr>
          <a:xfrm>
            <a:off x="2214916" y="2075652"/>
            <a:ext cx="134716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/>
          <p:cNvCxnSpPr/>
          <p:nvPr/>
        </p:nvCxnSpPr>
        <p:spPr>
          <a:xfrm>
            <a:off x="814634" y="3587763"/>
            <a:ext cx="262607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 flipV="1">
            <a:off x="999586" y="1009544"/>
            <a:ext cx="0" cy="2494879"/>
          </a:xfrm>
          <a:prstGeom prst="straightConnector1">
            <a:avLst/>
          </a:prstGeom>
          <a:ln w="38100">
            <a:solidFill>
              <a:srgbClr val="008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814634" y="983090"/>
            <a:ext cx="200651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2214916" y="2604225"/>
            <a:ext cx="134716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2214916" y="2761690"/>
            <a:ext cx="134716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 flipV="1">
            <a:off x="1993296" y="1064622"/>
            <a:ext cx="530719" cy="1000501"/>
          </a:xfrm>
          <a:prstGeom prst="straightConnector1">
            <a:avLst/>
          </a:prstGeom>
          <a:ln w="38100">
            <a:solidFill>
              <a:srgbClr val="C0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 flipV="1">
            <a:off x="1777847" y="1055373"/>
            <a:ext cx="813374" cy="1533361"/>
          </a:xfrm>
          <a:prstGeom prst="straightConnector1">
            <a:avLst/>
          </a:prstGeom>
          <a:ln w="38100">
            <a:solidFill>
              <a:srgbClr val="C0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 flipV="1">
            <a:off x="1536213" y="1033927"/>
            <a:ext cx="903168" cy="1702638"/>
          </a:xfrm>
          <a:prstGeom prst="straightConnector1">
            <a:avLst/>
          </a:prstGeom>
          <a:ln w="38100">
            <a:solidFill>
              <a:srgbClr val="C0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1296552" y="1041456"/>
            <a:ext cx="0" cy="2462967"/>
          </a:xfrm>
          <a:prstGeom prst="straightConnector1">
            <a:avLst/>
          </a:prstGeom>
          <a:ln w="38100">
            <a:solidFill>
              <a:srgbClr val="CC99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2026149" y="2775745"/>
            <a:ext cx="395269" cy="802431"/>
          </a:xfrm>
          <a:prstGeom prst="straightConnector1">
            <a:avLst/>
          </a:prstGeom>
          <a:ln w="38100">
            <a:solidFill>
              <a:srgbClr val="C00000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2127669" y="2621017"/>
            <a:ext cx="471486" cy="957159"/>
          </a:xfrm>
          <a:prstGeom prst="straightConnector1">
            <a:avLst/>
          </a:prstGeom>
          <a:ln w="38100">
            <a:solidFill>
              <a:srgbClr val="C00000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V="1">
            <a:off x="1777847" y="2088020"/>
            <a:ext cx="733205" cy="1488471"/>
          </a:xfrm>
          <a:prstGeom prst="straightConnector1">
            <a:avLst/>
          </a:prstGeom>
          <a:ln w="38100">
            <a:solidFill>
              <a:srgbClr val="C00000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1544213" y="1384906"/>
            <a:ext cx="1100228" cy="461665"/>
          </a:xfrm>
          <a:prstGeom prst="rect">
            <a:avLst/>
          </a:prstGeom>
          <a:solidFill>
            <a:schemeClr val="bg1"/>
          </a:solidFill>
          <a:ln w="1905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A</a:t>
            </a:r>
            <a:r>
              <a:rPr lang="en-US" sz="2400" b="1" baseline="-25000" dirty="0" smtClean="0"/>
              <a:t>2(3,4,5)</a:t>
            </a:r>
            <a:endParaRPr lang="en-US" sz="2400" b="1" baseline="-25000" dirty="0"/>
          </a:p>
        </p:txBody>
      </p:sp>
      <p:sp>
        <p:nvSpPr>
          <p:cNvPr id="35" name="TextBox 34"/>
          <p:cNvSpPr txBox="1"/>
          <p:nvPr/>
        </p:nvSpPr>
        <p:spPr>
          <a:xfrm>
            <a:off x="1874775" y="2868763"/>
            <a:ext cx="1129211" cy="461665"/>
          </a:xfrm>
          <a:prstGeom prst="rect">
            <a:avLst/>
          </a:prstGeom>
          <a:solidFill>
            <a:schemeClr val="bg1"/>
          </a:solidFill>
          <a:ln w="1905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A</a:t>
            </a:r>
            <a:r>
              <a:rPr lang="en-US" sz="2400" b="1" baseline="-25000" dirty="0" smtClean="0"/>
              <a:t>(3,4,5)1</a:t>
            </a:r>
            <a:endParaRPr lang="en-US" sz="2400" b="1" baseline="-25000" dirty="0"/>
          </a:p>
        </p:txBody>
      </p:sp>
      <p:sp>
        <p:nvSpPr>
          <p:cNvPr id="36" name="TextBox 35"/>
          <p:cNvSpPr txBox="1"/>
          <p:nvPr/>
        </p:nvSpPr>
        <p:spPr>
          <a:xfrm>
            <a:off x="1084380" y="2588734"/>
            <a:ext cx="586565" cy="461665"/>
          </a:xfrm>
          <a:prstGeom prst="rect">
            <a:avLst/>
          </a:prstGeom>
          <a:solidFill>
            <a:schemeClr val="bg1"/>
          </a:solidFill>
          <a:ln w="19050">
            <a:solidFill>
              <a:srgbClr val="CC99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A</a:t>
            </a:r>
            <a:r>
              <a:rPr lang="en-US" sz="2400" b="1" baseline="-25000" dirty="0" smtClean="0"/>
              <a:t>21</a:t>
            </a:r>
            <a:endParaRPr lang="en-US" sz="2400" b="1" baseline="-25000" dirty="0"/>
          </a:p>
        </p:txBody>
      </p:sp>
      <p:sp>
        <p:nvSpPr>
          <p:cNvPr id="37" name="TextBox 36"/>
          <p:cNvSpPr txBox="1"/>
          <p:nvPr/>
        </p:nvSpPr>
        <p:spPr>
          <a:xfrm>
            <a:off x="505589" y="2014467"/>
            <a:ext cx="691433" cy="461665"/>
          </a:xfrm>
          <a:prstGeom prst="rect">
            <a:avLst/>
          </a:prstGeom>
          <a:solidFill>
            <a:schemeClr val="bg1"/>
          </a:solidFill>
          <a:ln w="19050">
            <a:solidFill>
              <a:srgbClr val="008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W</a:t>
            </a:r>
            <a:r>
              <a:rPr lang="en-US" sz="2400" b="1" baseline="-25000" dirty="0" smtClean="0"/>
              <a:t>12</a:t>
            </a:r>
            <a:endParaRPr lang="en-US" sz="2400" b="1" baseline="-25000" dirty="0"/>
          </a:p>
        </p:txBody>
      </p:sp>
      <p:sp>
        <p:nvSpPr>
          <p:cNvPr id="38" name="TextBox 37"/>
          <p:cNvSpPr txBox="1"/>
          <p:nvPr/>
        </p:nvSpPr>
        <p:spPr>
          <a:xfrm>
            <a:off x="458982" y="82487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549620" y="337945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3550750" y="188524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3535117" y="239157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3535117" y="261194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7010400" y="6477635"/>
            <a:ext cx="2133600" cy="365125"/>
          </a:xfrm>
        </p:spPr>
        <p:txBody>
          <a:bodyPr/>
          <a:lstStyle/>
          <a:p>
            <a:fld id="{45478B04-9585-4293-BAE1-6330C240F327}" type="slidenum">
              <a:rPr lang="en-US" smtClean="0"/>
              <a:t>40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05499" y="76200"/>
            <a:ext cx="34960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C00000"/>
                </a:solidFill>
              </a:rPr>
              <a:t>Optical pumping of Ba</a:t>
            </a:r>
            <a:endParaRPr lang="en-US" sz="2800" b="1" dirty="0">
              <a:solidFill>
                <a:srgbClr val="C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7547" y="4036836"/>
            <a:ext cx="4466287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Rates in vacuum:</a:t>
            </a:r>
          </a:p>
          <a:p>
            <a:r>
              <a:rPr lang="en-US" sz="2000" dirty="0" smtClean="0">
                <a:solidFill>
                  <a:srgbClr val="8F6B00"/>
                </a:solidFill>
              </a:rPr>
              <a:t>A</a:t>
            </a:r>
            <a:r>
              <a:rPr lang="en-US" sz="2000" baseline="-25000" dirty="0" smtClean="0">
                <a:solidFill>
                  <a:srgbClr val="8F6B00"/>
                </a:solidFill>
              </a:rPr>
              <a:t>21</a:t>
            </a:r>
            <a:r>
              <a:rPr lang="en-US" sz="2000" dirty="0" smtClean="0">
                <a:solidFill>
                  <a:srgbClr val="8F6B00"/>
                </a:solidFill>
              </a:rPr>
              <a:t>=1.2x10</a:t>
            </a:r>
            <a:r>
              <a:rPr lang="en-US" sz="2000" baseline="30000" dirty="0" smtClean="0">
                <a:solidFill>
                  <a:srgbClr val="8F6B00"/>
                </a:solidFill>
              </a:rPr>
              <a:t>8</a:t>
            </a:r>
            <a:r>
              <a:rPr lang="en-US" sz="2000" dirty="0" smtClean="0">
                <a:solidFill>
                  <a:srgbClr val="8F6B00"/>
                </a:solidFill>
              </a:rPr>
              <a:t> s</a:t>
            </a:r>
            <a:r>
              <a:rPr lang="en-US" sz="2000" baseline="30000" dirty="0" smtClean="0">
                <a:solidFill>
                  <a:srgbClr val="8F6B00"/>
                </a:solidFill>
              </a:rPr>
              <a:t>-1</a:t>
            </a:r>
          </a:p>
          <a:p>
            <a:r>
              <a:rPr lang="en-US" sz="2000" dirty="0" smtClean="0">
                <a:solidFill>
                  <a:srgbClr val="FF0000"/>
                </a:solidFill>
              </a:rPr>
              <a:t>A</a:t>
            </a:r>
            <a:r>
              <a:rPr lang="en-US" sz="2000" baseline="-25000" dirty="0" smtClean="0">
                <a:solidFill>
                  <a:srgbClr val="FF0000"/>
                </a:solidFill>
              </a:rPr>
              <a:t>23</a:t>
            </a:r>
            <a:r>
              <a:rPr lang="en-US" sz="2000" dirty="0" smtClean="0">
                <a:solidFill>
                  <a:srgbClr val="FF0000"/>
                </a:solidFill>
              </a:rPr>
              <a:t>=2.5x10</a:t>
            </a:r>
            <a:r>
              <a:rPr lang="en-US" sz="2000" baseline="30000" dirty="0">
                <a:solidFill>
                  <a:srgbClr val="FF0000"/>
                </a:solidFill>
              </a:rPr>
              <a:t>5</a:t>
            </a:r>
            <a:r>
              <a:rPr lang="en-US" sz="2000" dirty="0" smtClean="0">
                <a:solidFill>
                  <a:srgbClr val="FF0000"/>
                </a:solidFill>
              </a:rPr>
              <a:t> </a:t>
            </a:r>
            <a:r>
              <a:rPr lang="en-US" sz="2000" dirty="0">
                <a:solidFill>
                  <a:srgbClr val="FF0000"/>
                </a:solidFill>
              </a:rPr>
              <a:t>s</a:t>
            </a:r>
            <a:r>
              <a:rPr lang="en-US" sz="2000" baseline="30000" dirty="0">
                <a:solidFill>
                  <a:srgbClr val="FF0000"/>
                </a:solidFill>
              </a:rPr>
              <a:t>-1</a:t>
            </a:r>
          </a:p>
          <a:p>
            <a:r>
              <a:rPr lang="en-US" sz="2000" dirty="0" smtClean="0">
                <a:solidFill>
                  <a:srgbClr val="FF0000"/>
                </a:solidFill>
              </a:rPr>
              <a:t>A</a:t>
            </a:r>
            <a:r>
              <a:rPr lang="en-US" sz="2000" baseline="-25000" dirty="0" smtClean="0">
                <a:solidFill>
                  <a:srgbClr val="FF0000"/>
                </a:solidFill>
              </a:rPr>
              <a:t>24</a:t>
            </a:r>
            <a:r>
              <a:rPr lang="en-US" sz="2000" dirty="0" smtClean="0">
                <a:solidFill>
                  <a:srgbClr val="FF0000"/>
                </a:solidFill>
              </a:rPr>
              <a:t>=1.1x10</a:t>
            </a:r>
            <a:r>
              <a:rPr lang="en-US" sz="2000" baseline="30000" dirty="0">
                <a:solidFill>
                  <a:srgbClr val="FF0000"/>
                </a:solidFill>
              </a:rPr>
              <a:t>5</a:t>
            </a:r>
            <a:r>
              <a:rPr lang="en-US" sz="2000" dirty="0" smtClean="0">
                <a:solidFill>
                  <a:srgbClr val="FF0000"/>
                </a:solidFill>
              </a:rPr>
              <a:t> </a:t>
            </a:r>
            <a:r>
              <a:rPr lang="en-US" sz="2000" dirty="0">
                <a:solidFill>
                  <a:srgbClr val="FF0000"/>
                </a:solidFill>
              </a:rPr>
              <a:t>s</a:t>
            </a:r>
            <a:r>
              <a:rPr lang="en-US" sz="2000" baseline="30000" dirty="0">
                <a:solidFill>
                  <a:srgbClr val="FF0000"/>
                </a:solidFill>
              </a:rPr>
              <a:t>-</a:t>
            </a:r>
            <a:r>
              <a:rPr lang="en-US" sz="2000" baseline="30000" dirty="0" smtClean="0">
                <a:solidFill>
                  <a:srgbClr val="FF0000"/>
                </a:solidFill>
              </a:rPr>
              <a:t>1          </a:t>
            </a:r>
            <a:r>
              <a:rPr lang="en-US" sz="2000" i="1" dirty="0" smtClean="0">
                <a:solidFill>
                  <a:srgbClr val="FF0000"/>
                </a:solidFill>
              </a:rPr>
              <a:t>branching ratio 0.003</a:t>
            </a:r>
            <a:endParaRPr lang="en-US" sz="2000" i="1" dirty="0">
              <a:solidFill>
                <a:srgbClr val="FF0000"/>
              </a:solidFill>
            </a:endParaRPr>
          </a:p>
          <a:p>
            <a:r>
              <a:rPr lang="en-US" sz="2000" dirty="0" smtClean="0">
                <a:solidFill>
                  <a:srgbClr val="FF0000"/>
                </a:solidFill>
              </a:rPr>
              <a:t>A</a:t>
            </a:r>
            <a:r>
              <a:rPr lang="en-US" sz="2000" baseline="-25000" dirty="0" smtClean="0">
                <a:solidFill>
                  <a:srgbClr val="FF0000"/>
                </a:solidFill>
              </a:rPr>
              <a:t>25</a:t>
            </a:r>
            <a:r>
              <a:rPr lang="en-US" sz="2000" dirty="0" smtClean="0">
                <a:solidFill>
                  <a:srgbClr val="FF0000"/>
                </a:solidFill>
              </a:rPr>
              <a:t>=3.1x10</a:t>
            </a:r>
            <a:r>
              <a:rPr lang="en-US" sz="2000" baseline="30000" dirty="0">
                <a:solidFill>
                  <a:srgbClr val="FF0000"/>
                </a:solidFill>
              </a:rPr>
              <a:t>3</a:t>
            </a:r>
            <a:r>
              <a:rPr lang="en-US" sz="2000" dirty="0" smtClean="0">
                <a:solidFill>
                  <a:srgbClr val="FF0000"/>
                </a:solidFill>
              </a:rPr>
              <a:t> </a:t>
            </a:r>
            <a:r>
              <a:rPr lang="en-US" sz="2000" dirty="0">
                <a:solidFill>
                  <a:srgbClr val="FF0000"/>
                </a:solidFill>
              </a:rPr>
              <a:t>s</a:t>
            </a:r>
            <a:r>
              <a:rPr lang="en-US" sz="2000" baseline="30000" dirty="0">
                <a:solidFill>
                  <a:srgbClr val="FF0000"/>
                </a:solidFill>
              </a:rPr>
              <a:t>-1</a:t>
            </a:r>
          </a:p>
          <a:p>
            <a:r>
              <a:rPr lang="en-US" sz="2000" dirty="0" smtClean="0"/>
              <a:t>A</a:t>
            </a:r>
            <a:r>
              <a:rPr lang="en-US" sz="2000" baseline="-25000" dirty="0" smtClean="0"/>
              <a:t>31</a:t>
            </a:r>
            <a:r>
              <a:rPr lang="en-US" sz="2000" dirty="0" smtClean="0"/>
              <a:t>=5 </a:t>
            </a:r>
            <a:r>
              <a:rPr lang="en-US" sz="2000" dirty="0"/>
              <a:t>s</a:t>
            </a:r>
            <a:r>
              <a:rPr lang="en-US" sz="2000" baseline="30000" dirty="0"/>
              <a:t>-1</a:t>
            </a:r>
          </a:p>
          <a:p>
            <a:r>
              <a:rPr lang="en-US" sz="2000" dirty="0" smtClean="0"/>
              <a:t>A</a:t>
            </a:r>
            <a:r>
              <a:rPr lang="en-US" sz="2000" baseline="-25000" dirty="0" smtClean="0"/>
              <a:t>41</a:t>
            </a:r>
            <a:r>
              <a:rPr lang="en-US" sz="2000" dirty="0" smtClean="0"/>
              <a:t>=0.014 </a:t>
            </a:r>
            <a:r>
              <a:rPr lang="en-US" sz="2000" dirty="0"/>
              <a:t>s</a:t>
            </a:r>
            <a:r>
              <a:rPr lang="en-US" sz="2000" baseline="30000" dirty="0"/>
              <a:t>-</a:t>
            </a:r>
            <a:r>
              <a:rPr lang="en-US" sz="2000" i="1" baseline="30000" dirty="0" smtClean="0"/>
              <a:t>1 </a:t>
            </a:r>
            <a:r>
              <a:rPr lang="en-US" sz="2000" i="1" dirty="0" smtClean="0"/>
              <a:t> very slow metastable decay</a:t>
            </a:r>
            <a:endParaRPr lang="en-US" sz="2000" i="1" dirty="0"/>
          </a:p>
          <a:p>
            <a:r>
              <a:rPr lang="en-US" sz="2000" dirty="0" smtClean="0"/>
              <a:t>A</a:t>
            </a:r>
            <a:r>
              <a:rPr lang="en-US" sz="2000" baseline="-25000" dirty="0" smtClean="0"/>
              <a:t>51</a:t>
            </a:r>
            <a:r>
              <a:rPr lang="en-US" sz="2000" dirty="0" smtClean="0"/>
              <a:t>=0.017 s</a:t>
            </a:r>
            <a:r>
              <a:rPr lang="en-US" sz="2000" baseline="30000" dirty="0" smtClean="0"/>
              <a:t>-1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581400" y="3429000"/>
            <a:ext cx="469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6s</a:t>
            </a:r>
            <a:r>
              <a:rPr lang="en-US" baseline="30000" dirty="0" smtClean="0"/>
              <a:t>2</a:t>
            </a:r>
            <a:endParaRPr lang="en-US" baseline="30000" dirty="0"/>
          </a:p>
        </p:txBody>
      </p:sp>
      <p:sp>
        <p:nvSpPr>
          <p:cNvPr id="31" name="TextBox 30"/>
          <p:cNvSpPr txBox="1"/>
          <p:nvPr/>
        </p:nvSpPr>
        <p:spPr>
          <a:xfrm>
            <a:off x="2895600" y="773668"/>
            <a:ext cx="630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6s6p</a:t>
            </a:r>
            <a:endParaRPr lang="en-US" baseline="30000" dirty="0"/>
          </a:p>
        </p:txBody>
      </p:sp>
      <p:sp>
        <p:nvSpPr>
          <p:cNvPr id="32" name="TextBox 31"/>
          <p:cNvSpPr txBox="1"/>
          <p:nvPr/>
        </p:nvSpPr>
        <p:spPr>
          <a:xfrm>
            <a:off x="3810000" y="2286000"/>
            <a:ext cx="630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6s5d</a:t>
            </a:r>
            <a:endParaRPr lang="en-US" baseline="30000" dirty="0"/>
          </a:p>
        </p:txBody>
      </p:sp>
      <p:sp>
        <p:nvSpPr>
          <p:cNvPr id="18" name="Right Brace 17"/>
          <p:cNvSpPr/>
          <p:nvPr/>
        </p:nvSpPr>
        <p:spPr>
          <a:xfrm>
            <a:off x="1779421" y="4770744"/>
            <a:ext cx="197635" cy="731410"/>
          </a:xfrm>
          <a:prstGeom prst="rightBrac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7004456" y="4072822"/>
            <a:ext cx="9813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 smtClean="0"/>
              <a:t>model</a:t>
            </a:r>
            <a:endParaRPr lang="en-US" sz="2400" b="1" i="1" dirty="0"/>
          </a:p>
        </p:txBody>
      </p:sp>
      <p:sp>
        <p:nvSpPr>
          <p:cNvPr id="44" name="TextBox 43"/>
          <p:cNvSpPr txBox="1"/>
          <p:nvPr/>
        </p:nvSpPr>
        <p:spPr>
          <a:xfrm rot="16200000">
            <a:off x="3354728" y="4698038"/>
            <a:ext cx="30480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Total fluorescence photons</a:t>
            </a:r>
            <a:endParaRPr lang="en-US" sz="2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/>
              <p:cNvSpPr txBox="1"/>
              <p:nvPr/>
            </p:nvSpPr>
            <p:spPr>
              <a:xfrm>
                <a:off x="4728191" y="255534"/>
                <a:ext cx="4038478" cy="2932534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160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sz="1600" b="0" i="1" smtClean="0">
                            <a:latin typeface="Cambria Math"/>
                          </a:rPr>
                          <m:t>𝑑𝑁</m:t>
                        </m:r>
                        <m:r>
                          <a:rPr lang="en-US" sz="1600" b="0" i="1" baseline="-25000" smtClean="0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sz="1600" b="0" i="1" smtClean="0">
                            <a:latin typeface="Cambria Math"/>
                          </a:rPr>
                          <m:t>𝑑𝑡</m:t>
                        </m:r>
                      </m:den>
                    </m:f>
                    <m:r>
                      <a:rPr lang="en-US" sz="1600" b="0" i="1" smtClean="0">
                        <a:latin typeface="Cambria Math"/>
                      </a:rPr>
                      <m:t>=−</m:t>
                    </m:r>
                    <m:r>
                      <a:rPr lang="en-US" sz="1600" b="0" i="1" smtClean="0">
                        <a:latin typeface="Cambria Math"/>
                      </a:rPr>
                      <m:t>𝑊</m:t>
                    </m:r>
                    <m:r>
                      <a:rPr lang="en-US" sz="1600" b="0" i="1" baseline="-25000" smtClean="0">
                        <a:latin typeface="Cambria Math"/>
                      </a:rPr>
                      <m:t>12</m:t>
                    </m:r>
                  </m:oMath>
                </a14:m>
                <a:r>
                  <a:rPr lang="en-US" sz="1600" dirty="0" smtClean="0"/>
                  <a:t>N</a:t>
                </a:r>
                <a:r>
                  <a:rPr lang="en-US" sz="1600" baseline="-25000" dirty="0" smtClean="0"/>
                  <a:t>1</a:t>
                </a:r>
                <a:r>
                  <a:rPr lang="en-US" sz="1600" dirty="0" smtClean="0"/>
                  <a:t> + A</a:t>
                </a:r>
                <a:r>
                  <a:rPr lang="en-US" sz="1600" baseline="-25000" dirty="0" smtClean="0"/>
                  <a:t>21</a:t>
                </a:r>
                <a:r>
                  <a:rPr lang="en-US" sz="1600" dirty="0" smtClean="0"/>
                  <a:t>N</a:t>
                </a:r>
                <a:r>
                  <a:rPr lang="en-US" sz="1600" baseline="-25000" dirty="0" smtClean="0"/>
                  <a:t>2</a:t>
                </a:r>
                <a:r>
                  <a:rPr lang="en-US" sz="1600" dirty="0" smtClean="0"/>
                  <a:t> + A</a:t>
                </a:r>
                <a:r>
                  <a:rPr lang="en-US" sz="1600" baseline="-25000" dirty="0" smtClean="0"/>
                  <a:t>31</a:t>
                </a:r>
                <a:r>
                  <a:rPr lang="en-US" sz="1600" dirty="0" smtClean="0"/>
                  <a:t>N</a:t>
                </a:r>
                <a:r>
                  <a:rPr lang="en-US" sz="1600" baseline="-25000" dirty="0" smtClean="0"/>
                  <a:t>3</a:t>
                </a:r>
                <a:r>
                  <a:rPr lang="en-US" sz="1600" dirty="0" smtClean="0"/>
                  <a:t> + A</a:t>
                </a:r>
                <a:r>
                  <a:rPr lang="en-US" sz="1600" baseline="-25000" dirty="0" smtClean="0"/>
                  <a:t>41</a:t>
                </a:r>
                <a:r>
                  <a:rPr lang="en-US" sz="1600" dirty="0" smtClean="0"/>
                  <a:t>N</a:t>
                </a:r>
                <a:r>
                  <a:rPr lang="en-US" sz="1600" baseline="-25000" dirty="0" smtClean="0"/>
                  <a:t>4</a:t>
                </a:r>
                <a:r>
                  <a:rPr lang="en-US" sz="1600" dirty="0" smtClean="0"/>
                  <a:t> + A</a:t>
                </a:r>
                <a:r>
                  <a:rPr lang="en-US" sz="1600" baseline="-25000" dirty="0" smtClean="0"/>
                  <a:t>51</a:t>
                </a:r>
                <a:r>
                  <a:rPr lang="en-US" sz="1600" dirty="0" smtClean="0"/>
                  <a:t>N</a:t>
                </a:r>
                <a:r>
                  <a:rPr lang="en-US" sz="1600" baseline="-25000" dirty="0" smtClean="0"/>
                  <a:t>5</a:t>
                </a:r>
              </a:p>
              <a:p>
                <a:endParaRPr lang="en-US" sz="1600" baseline="-25000" dirty="0" smtClean="0"/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1600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sz="1600" i="1">
                            <a:latin typeface="Cambria Math"/>
                          </a:rPr>
                          <m:t>𝑑𝑁</m:t>
                        </m:r>
                        <m:r>
                          <a:rPr lang="en-US" sz="1600" b="0" i="1" baseline="-25000" smtClean="0">
                            <a:latin typeface="Cambria Math"/>
                          </a:rPr>
                          <m:t>2</m:t>
                        </m:r>
                      </m:num>
                      <m:den>
                        <m:r>
                          <a:rPr lang="en-US" sz="1600" i="1">
                            <a:latin typeface="Cambria Math"/>
                          </a:rPr>
                          <m:t>𝑑𝑡</m:t>
                        </m:r>
                      </m:den>
                    </m:f>
                    <m:r>
                      <a:rPr lang="en-US" sz="1600" i="1">
                        <a:latin typeface="Cambria Math"/>
                      </a:rPr>
                      <m:t>=</m:t>
                    </m:r>
                    <m:r>
                      <a:rPr lang="en-US" sz="1600" i="1">
                        <a:latin typeface="Cambria Math"/>
                      </a:rPr>
                      <m:t>𝑊</m:t>
                    </m:r>
                    <m:r>
                      <a:rPr lang="en-US" sz="1600" i="1" baseline="-25000">
                        <a:latin typeface="Cambria Math"/>
                      </a:rPr>
                      <m:t>12</m:t>
                    </m:r>
                  </m:oMath>
                </a14:m>
                <a:r>
                  <a:rPr lang="en-US" sz="1600" dirty="0"/>
                  <a:t>N</a:t>
                </a:r>
                <a:r>
                  <a:rPr lang="en-US" sz="1600" baseline="-25000" dirty="0"/>
                  <a:t>1</a:t>
                </a:r>
                <a:r>
                  <a:rPr lang="en-US" sz="1600" dirty="0"/>
                  <a:t> </a:t>
                </a:r>
                <a:r>
                  <a:rPr lang="en-US" sz="1600" dirty="0" smtClean="0"/>
                  <a:t>– (A</a:t>
                </a:r>
                <a:r>
                  <a:rPr lang="en-US" sz="1600" baseline="-25000" dirty="0" smtClean="0"/>
                  <a:t>21</a:t>
                </a:r>
                <a:r>
                  <a:rPr lang="en-US" sz="1600" dirty="0" smtClean="0"/>
                  <a:t> + A</a:t>
                </a:r>
                <a:r>
                  <a:rPr lang="en-US" sz="1600" baseline="-25000" dirty="0" smtClean="0"/>
                  <a:t>23</a:t>
                </a:r>
                <a:r>
                  <a:rPr lang="en-US" sz="1600" dirty="0" smtClean="0"/>
                  <a:t> </a:t>
                </a:r>
                <a:r>
                  <a:rPr lang="en-US" sz="1600" dirty="0"/>
                  <a:t>+ </a:t>
                </a:r>
                <a:r>
                  <a:rPr lang="en-US" sz="1600" dirty="0" smtClean="0"/>
                  <a:t>A</a:t>
                </a:r>
                <a:r>
                  <a:rPr lang="en-US" sz="1600" baseline="-25000" dirty="0" smtClean="0"/>
                  <a:t>24</a:t>
                </a:r>
                <a:r>
                  <a:rPr lang="en-US" sz="1600" dirty="0" smtClean="0"/>
                  <a:t> </a:t>
                </a:r>
                <a:r>
                  <a:rPr lang="en-US" sz="1600" dirty="0"/>
                  <a:t>+ </a:t>
                </a:r>
                <a:r>
                  <a:rPr lang="en-US" sz="1600" dirty="0" smtClean="0"/>
                  <a:t>A</a:t>
                </a:r>
                <a:r>
                  <a:rPr lang="en-US" sz="1600" baseline="-25000" dirty="0" smtClean="0"/>
                  <a:t>25</a:t>
                </a:r>
                <a:r>
                  <a:rPr lang="en-US" sz="1600" dirty="0" smtClean="0"/>
                  <a:t>) N</a:t>
                </a:r>
                <a:r>
                  <a:rPr lang="en-US" sz="1600" baseline="-25000" dirty="0" smtClean="0"/>
                  <a:t>2</a:t>
                </a:r>
              </a:p>
              <a:p>
                <a:endParaRPr lang="en-US" sz="1600" baseline="-25000" dirty="0" smtClean="0"/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1600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sz="1600" i="1">
                            <a:latin typeface="Cambria Math"/>
                          </a:rPr>
                          <m:t>𝑑𝑁</m:t>
                        </m:r>
                        <m:r>
                          <a:rPr lang="en-US" sz="1600" i="1" baseline="-25000">
                            <a:latin typeface="Cambria Math"/>
                          </a:rPr>
                          <m:t>3</m:t>
                        </m:r>
                      </m:num>
                      <m:den>
                        <m:r>
                          <a:rPr lang="en-US" sz="1600" i="1">
                            <a:latin typeface="Cambria Math"/>
                          </a:rPr>
                          <m:t>𝑑𝑡</m:t>
                        </m:r>
                      </m:den>
                    </m:f>
                    <m:r>
                      <a:rPr lang="en-US" sz="1600" i="1">
                        <a:latin typeface="Cambria Math"/>
                      </a:rPr>
                      <m:t>= </m:t>
                    </m:r>
                  </m:oMath>
                </a14:m>
                <a:r>
                  <a:rPr lang="en-US" sz="1600" dirty="0"/>
                  <a:t>A</a:t>
                </a:r>
                <a:r>
                  <a:rPr lang="en-US" sz="1600" baseline="-25000" dirty="0"/>
                  <a:t>23</a:t>
                </a:r>
                <a:r>
                  <a:rPr lang="en-US" sz="1600" dirty="0"/>
                  <a:t>N</a:t>
                </a:r>
                <a:r>
                  <a:rPr lang="en-US" sz="1600" baseline="-25000" dirty="0"/>
                  <a:t>2</a:t>
                </a:r>
                <a:r>
                  <a:rPr lang="en-US" sz="1600" dirty="0"/>
                  <a:t> – </a:t>
                </a:r>
                <a:r>
                  <a:rPr lang="en-US" sz="1600" dirty="0" smtClean="0"/>
                  <a:t>A</a:t>
                </a:r>
                <a:r>
                  <a:rPr lang="en-US" sz="1600" baseline="-25000" dirty="0" smtClean="0"/>
                  <a:t>31</a:t>
                </a:r>
                <a:r>
                  <a:rPr lang="en-US" sz="1600" dirty="0" smtClean="0"/>
                  <a:t>N</a:t>
                </a:r>
                <a:r>
                  <a:rPr lang="en-US" sz="1600" baseline="-25000" dirty="0" smtClean="0"/>
                  <a:t>3</a:t>
                </a:r>
              </a:p>
              <a:p>
                <a:endParaRPr lang="en-US" sz="1600" baseline="-25000" dirty="0" smtClean="0"/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1600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sz="1600" i="1">
                            <a:latin typeface="Cambria Math"/>
                          </a:rPr>
                          <m:t>𝑑𝑁</m:t>
                        </m:r>
                        <m:r>
                          <a:rPr lang="en-US" sz="1600" b="0" i="1" baseline="-25000" smtClean="0">
                            <a:latin typeface="Cambria Math"/>
                          </a:rPr>
                          <m:t>4</m:t>
                        </m:r>
                      </m:num>
                      <m:den>
                        <m:r>
                          <a:rPr lang="en-US" sz="1600" i="1">
                            <a:latin typeface="Cambria Math"/>
                          </a:rPr>
                          <m:t>𝑑𝑡</m:t>
                        </m:r>
                      </m:den>
                    </m:f>
                    <m:r>
                      <a:rPr lang="en-US" sz="1600" i="1">
                        <a:latin typeface="Cambria Math"/>
                      </a:rPr>
                      <m:t>= </m:t>
                    </m:r>
                  </m:oMath>
                </a14:m>
                <a:r>
                  <a:rPr lang="en-US" sz="1600" dirty="0" smtClean="0"/>
                  <a:t>A</a:t>
                </a:r>
                <a:r>
                  <a:rPr lang="en-US" sz="1600" baseline="-25000" dirty="0" smtClean="0"/>
                  <a:t>24</a:t>
                </a:r>
                <a:r>
                  <a:rPr lang="en-US" sz="1600" dirty="0" smtClean="0"/>
                  <a:t>N</a:t>
                </a:r>
                <a:r>
                  <a:rPr lang="en-US" sz="1600" baseline="-25000" dirty="0" smtClean="0"/>
                  <a:t>2</a:t>
                </a:r>
                <a:r>
                  <a:rPr lang="en-US" sz="1600" dirty="0" smtClean="0"/>
                  <a:t> </a:t>
                </a:r>
                <a:r>
                  <a:rPr lang="en-US" sz="1600" dirty="0"/>
                  <a:t>– </a:t>
                </a:r>
                <a:r>
                  <a:rPr lang="en-US" sz="1600" dirty="0" smtClean="0"/>
                  <a:t>A</a:t>
                </a:r>
                <a:r>
                  <a:rPr lang="en-US" sz="1600" baseline="-25000" dirty="0" smtClean="0"/>
                  <a:t>41</a:t>
                </a:r>
                <a:r>
                  <a:rPr lang="en-US" sz="1600" dirty="0" smtClean="0"/>
                  <a:t>N</a:t>
                </a:r>
                <a:r>
                  <a:rPr lang="en-US" sz="1600" baseline="-25000" dirty="0" smtClean="0"/>
                  <a:t>4</a:t>
                </a:r>
              </a:p>
              <a:p>
                <a:endParaRPr lang="en-US" sz="1600" baseline="-25000" dirty="0"/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1600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sz="1600" i="1">
                            <a:latin typeface="Cambria Math"/>
                          </a:rPr>
                          <m:t>𝑑𝑁</m:t>
                        </m:r>
                        <m:r>
                          <a:rPr lang="en-US" sz="1600" b="0" i="1" baseline="-25000" smtClean="0">
                            <a:latin typeface="Cambria Math"/>
                          </a:rPr>
                          <m:t>5</m:t>
                        </m:r>
                      </m:num>
                      <m:den>
                        <m:r>
                          <a:rPr lang="en-US" sz="1600" i="1">
                            <a:latin typeface="Cambria Math"/>
                          </a:rPr>
                          <m:t>𝑑𝑡</m:t>
                        </m:r>
                      </m:den>
                    </m:f>
                    <m:r>
                      <a:rPr lang="en-US" sz="1600" i="1">
                        <a:latin typeface="Cambria Math"/>
                      </a:rPr>
                      <m:t>= </m:t>
                    </m:r>
                  </m:oMath>
                </a14:m>
                <a:r>
                  <a:rPr lang="en-US" sz="1600" dirty="0" smtClean="0"/>
                  <a:t>A</a:t>
                </a:r>
                <a:r>
                  <a:rPr lang="en-US" sz="1600" baseline="-25000" dirty="0" smtClean="0"/>
                  <a:t>25</a:t>
                </a:r>
                <a:r>
                  <a:rPr lang="en-US" sz="1600" dirty="0" smtClean="0"/>
                  <a:t>N</a:t>
                </a:r>
                <a:r>
                  <a:rPr lang="en-US" sz="1600" baseline="-25000" dirty="0" smtClean="0"/>
                  <a:t>2</a:t>
                </a:r>
                <a:r>
                  <a:rPr lang="en-US" sz="1600" dirty="0" smtClean="0"/>
                  <a:t> </a:t>
                </a:r>
                <a:r>
                  <a:rPr lang="en-US" sz="1600" dirty="0"/>
                  <a:t>– </a:t>
                </a:r>
                <a:r>
                  <a:rPr lang="en-US" sz="1600" dirty="0" smtClean="0"/>
                  <a:t>A</a:t>
                </a:r>
                <a:r>
                  <a:rPr lang="en-US" sz="1600" baseline="-25000" dirty="0" smtClean="0"/>
                  <a:t>51</a:t>
                </a:r>
                <a:r>
                  <a:rPr lang="en-US" sz="1600" dirty="0" smtClean="0"/>
                  <a:t>N</a:t>
                </a:r>
                <a:r>
                  <a:rPr lang="en-US" sz="1600" baseline="-25000" dirty="0" smtClean="0"/>
                  <a:t>5</a:t>
                </a:r>
              </a:p>
              <a:p>
                <a:endParaRPr lang="en-US" sz="1600" baseline="-25000" dirty="0" smtClean="0"/>
              </a:p>
              <a:p>
                <a:r>
                  <a:rPr lang="en-US" sz="1600" dirty="0"/>
                  <a:t>N</a:t>
                </a:r>
                <a:r>
                  <a:rPr lang="en-US" sz="1600" baseline="-25000" dirty="0"/>
                  <a:t>1</a:t>
                </a:r>
                <a:r>
                  <a:rPr lang="en-US" sz="1600" dirty="0"/>
                  <a:t> </a:t>
                </a:r>
                <a:r>
                  <a:rPr lang="en-US" sz="1600" dirty="0" smtClean="0"/>
                  <a:t>+ N</a:t>
                </a:r>
                <a:r>
                  <a:rPr lang="en-US" sz="1600" baseline="-25000" dirty="0" smtClean="0"/>
                  <a:t>2</a:t>
                </a:r>
                <a:r>
                  <a:rPr lang="en-US" sz="1600" dirty="0" smtClean="0"/>
                  <a:t> + N</a:t>
                </a:r>
                <a:r>
                  <a:rPr lang="en-US" sz="1600" baseline="-25000" dirty="0" smtClean="0"/>
                  <a:t>3</a:t>
                </a:r>
                <a:r>
                  <a:rPr lang="en-US" sz="1600" dirty="0" smtClean="0"/>
                  <a:t> + N</a:t>
                </a:r>
                <a:r>
                  <a:rPr lang="en-US" sz="1600" baseline="-25000" dirty="0" smtClean="0"/>
                  <a:t>4</a:t>
                </a:r>
                <a:r>
                  <a:rPr lang="en-US" sz="1600" dirty="0" smtClean="0"/>
                  <a:t> + N</a:t>
                </a:r>
                <a:r>
                  <a:rPr lang="en-US" sz="1600" baseline="-25000" dirty="0" smtClean="0"/>
                  <a:t>5</a:t>
                </a:r>
                <a:r>
                  <a:rPr lang="en-US" sz="1600" dirty="0" smtClean="0"/>
                  <a:t> = </a:t>
                </a:r>
                <a:r>
                  <a:rPr lang="en-US" sz="1600" dirty="0" err="1" smtClean="0"/>
                  <a:t>N</a:t>
                </a:r>
                <a:r>
                  <a:rPr lang="en-US" sz="1600" baseline="-25000" dirty="0" err="1" smtClean="0"/>
                  <a:t>atoms</a:t>
                </a:r>
                <a:endParaRPr lang="en-US" sz="1600" baseline="-25000" dirty="0"/>
              </a:p>
            </p:txBody>
          </p:sp>
        </mc:Choice>
        <mc:Fallback xmlns="">
          <p:sp>
            <p:nvSpPr>
              <p:cNvPr id="45" name="TextBox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8191" y="255534"/>
                <a:ext cx="4038478" cy="2932534"/>
              </a:xfrm>
              <a:prstGeom prst="rect">
                <a:avLst/>
              </a:prstGeom>
              <a:blipFill rotWithShape="1">
                <a:blip r:embed="rId3"/>
                <a:stretch>
                  <a:fillRect l="-906" b="-18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/>
          <p:cNvSpPr txBox="1"/>
          <p:nvPr/>
        </p:nvSpPr>
        <p:spPr>
          <a:xfrm>
            <a:off x="5999726" y="-27950"/>
            <a:ext cx="1495409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rgbClr val="7030A0"/>
                </a:solidFill>
              </a:rPr>
              <a:t>Rate Equation</a:t>
            </a:r>
            <a:endParaRPr lang="en-US" i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4126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78B04-9585-4293-BAE1-6330C240F327}" type="slidenum">
              <a:rPr lang="en-US" smtClean="0"/>
              <a:t>41</a:t>
            </a:fld>
            <a:endParaRPr 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2214916" y="2075652"/>
            <a:ext cx="134716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814634" y="3587763"/>
            <a:ext cx="262607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V="1">
            <a:off x="999586" y="1009544"/>
            <a:ext cx="0" cy="2494879"/>
          </a:xfrm>
          <a:prstGeom prst="straightConnector1">
            <a:avLst/>
          </a:prstGeom>
          <a:ln w="38100">
            <a:solidFill>
              <a:srgbClr val="008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814634" y="983090"/>
            <a:ext cx="200651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2214916" y="2604225"/>
            <a:ext cx="134716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2214916" y="2761690"/>
            <a:ext cx="134716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H="1" flipV="1">
            <a:off x="1993296" y="1064622"/>
            <a:ext cx="530719" cy="1000501"/>
          </a:xfrm>
          <a:prstGeom prst="straightConnector1">
            <a:avLst/>
          </a:prstGeom>
          <a:ln w="38100">
            <a:solidFill>
              <a:srgbClr val="C0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H="1" flipV="1">
            <a:off x="1777847" y="1055373"/>
            <a:ext cx="813374" cy="1533361"/>
          </a:xfrm>
          <a:prstGeom prst="straightConnector1">
            <a:avLst/>
          </a:prstGeom>
          <a:ln w="38100">
            <a:solidFill>
              <a:srgbClr val="C0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H="1" flipV="1">
            <a:off x="1536213" y="1033927"/>
            <a:ext cx="903168" cy="1702638"/>
          </a:xfrm>
          <a:prstGeom prst="straightConnector1">
            <a:avLst/>
          </a:prstGeom>
          <a:ln w="38100">
            <a:solidFill>
              <a:srgbClr val="C0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1296552" y="1041456"/>
            <a:ext cx="0" cy="2462967"/>
          </a:xfrm>
          <a:prstGeom prst="straightConnector1">
            <a:avLst/>
          </a:prstGeom>
          <a:ln w="38100">
            <a:solidFill>
              <a:srgbClr val="CC99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V="1">
            <a:off x="2026149" y="2775745"/>
            <a:ext cx="395269" cy="802431"/>
          </a:xfrm>
          <a:prstGeom prst="straightConnector1">
            <a:avLst/>
          </a:prstGeom>
          <a:ln w="38100">
            <a:solidFill>
              <a:srgbClr val="C00000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V="1">
            <a:off x="2127669" y="2621017"/>
            <a:ext cx="471486" cy="957159"/>
          </a:xfrm>
          <a:prstGeom prst="straightConnector1">
            <a:avLst/>
          </a:prstGeom>
          <a:ln w="38100">
            <a:solidFill>
              <a:srgbClr val="C00000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 flipV="1">
            <a:off x="1777847" y="2088020"/>
            <a:ext cx="733205" cy="1488471"/>
          </a:xfrm>
          <a:prstGeom prst="straightConnector1">
            <a:avLst/>
          </a:prstGeom>
          <a:ln w="38100">
            <a:solidFill>
              <a:srgbClr val="C00000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1437683" y="1929913"/>
            <a:ext cx="1100228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A</a:t>
            </a:r>
            <a:r>
              <a:rPr lang="en-US" sz="2400" b="1" baseline="-25000" dirty="0" smtClean="0"/>
              <a:t>2(3,4,5)</a:t>
            </a:r>
            <a:endParaRPr lang="en-US" sz="2400" b="1" baseline="-25000" dirty="0"/>
          </a:p>
        </p:txBody>
      </p:sp>
      <p:sp>
        <p:nvSpPr>
          <p:cNvPr id="69" name="TextBox 68"/>
          <p:cNvSpPr txBox="1"/>
          <p:nvPr/>
        </p:nvSpPr>
        <p:spPr>
          <a:xfrm>
            <a:off x="2529000" y="2981280"/>
            <a:ext cx="1129211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A</a:t>
            </a:r>
            <a:r>
              <a:rPr lang="en-US" sz="2400" b="1" baseline="-25000" dirty="0" smtClean="0"/>
              <a:t>(3,4,5)1</a:t>
            </a:r>
            <a:endParaRPr lang="en-US" sz="2400" b="1" baseline="-25000" dirty="0"/>
          </a:p>
        </p:txBody>
      </p:sp>
      <p:sp>
        <p:nvSpPr>
          <p:cNvPr id="70" name="TextBox 69"/>
          <p:cNvSpPr txBox="1"/>
          <p:nvPr/>
        </p:nvSpPr>
        <p:spPr>
          <a:xfrm>
            <a:off x="1084380" y="2588734"/>
            <a:ext cx="586565" cy="461665"/>
          </a:xfrm>
          <a:prstGeom prst="rect">
            <a:avLst/>
          </a:prstGeom>
          <a:solidFill>
            <a:schemeClr val="bg1"/>
          </a:solidFill>
          <a:ln w="19050">
            <a:solidFill>
              <a:srgbClr val="CC99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A</a:t>
            </a:r>
            <a:r>
              <a:rPr lang="en-US" sz="2400" b="1" baseline="-25000" dirty="0" smtClean="0"/>
              <a:t>21</a:t>
            </a:r>
            <a:endParaRPr lang="en-US" sz="2400" b="1" baseline="-25000" dirty="0"/>
          </a:p>
        </p:txBody>
      </p:sp>
      <p:sp>
        <p:nvSpPr>
          <p:cNvPr id="71" name="TextBox 70"/>
          <p:cNvSpPr txBox="1"/>
          <p:nvPr/>
        </p:nvSpPr>
        <p:spPr>
          <a:xfrm>
            <a:off x="505589" y="2014467"/>
            <a:ext cx="691433" cy="461665"/>
          </a:xfrm>
          <a:prstGeom prst="rect">
            <a:avLst/>
          </a:prstGeom>
          <a:solidFill>
            <a:schemeClr val="bg1"/>
          </a:solidFill>
          <a:ln w="19050">
            <a:solidFill>
              <a:srgbClr val="008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W</a:t>
            </a:r>
            <a:r>
              <a:rPr lang="en-US" sz="2400" b="1" baseline="-25000" dirty="0" smtClean="0"/>
              <a:t>12</a:t>
            </a:r>
            <a:endParaRPr lang="en-US" sz="2400" b="1" baseline="-25000" dirty="0"/>
          </a:p>
        </p:txBody>
      </p:sp>
      <p:sp>
        <p:nvSpPr>
          <p:cNvPr id="72" name="TextBox 71"/>
          <p:cNvSpPr txBox="1"/>
          <p:nvPr/>
        </p:nvSpPr>
        <p:spPr>
          <a:xfrm>
            <a:off x="458982" y="100558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73" name="TextBox 72"/>
          <p:cNvSpPr txBox="1"/>
          <p:nvPr/>
        </p:nvSpPr>
        <p:spPr>
          <a:xfrm>
            <a:off x="549620" y="337945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74" name="TextBox 73"/>
          <p:cNvSpPr txBox="1"/>
          <p:nvPr/>
        </p:nvSpPr>
        <p:spPr>
          <a:xfrm>
            <a:off x="3550750" y="188524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75" name="TextBox 74"/>
          <p:cNvSpPr txBox="1"/>
          <p:nvPr/>
        </p:nvSpPr>
        <p:spPr>
          <a:xfrm>
            <a:off x="3535117" y="239157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76" name="TextBox 75"/>
          <p:cNvSpPr txBox="1"/>
          <p:nvPr/>
        </p:nvSpPr>
        <p:spPr>
          <a:xfrm>
            <a:off x="3535117" y="261194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77" name="Oval 76"/>
          <p:cNvSpPr/>
          <p:nvPr/>
        </p:nvSpPr>
        <p:spPr>
          <a:xfrm rot="20121926">
            <a:off x="1852276" y="1706308"/>
            <a:ext cx="658721" cy="308804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/>
          <p:cNvSpPr/>
          <p:nvPr/>
        </p:nvSpPr>
        <p:spPr>
          <a:xfrm rot="700313">
            <a:off x="1898340" y="2945194"/>
            <a:ext cx="668558" cy="308804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TextBox 78"/>
          <p:cNvSpPr txBox="1"/>
          <p:nvPr/>
        </p:nvSpPr>
        <p:spPr>
          <a:xfrm>
            <a:off x="114157" y="76200"/>
            <a:ext cx="37720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C00000"/>
                </a:solidFill>
              </a:rPr>
              <a:t>Overcoming optical pumping with re-pump lasers</a:t>
            </a:r>
            <a:endParaRPr lang="en-US" sz="2000" b="1" dirty="0">
              <a:solidFill>
                <a:srgbClr val="C00000"/>
              </a:solidFill>
            </a:endParaRPr>
          </a:p>
        </p:txBody>
      </p:sp>
      <p:cxnSp>
        <p:nvCxnSpPr>
          <p:cNvPr id="80" name="Straight Arrow Connector 79"/>
          <p:cNvCxnSpPr/>
          <p:nvPr/>
        </p:nvCxnSpPr>
        <p:spPr>
          <a:xfrm>
            <a:off x="2396820" y="1033926"/>
            <a:ext cx="903169" cy="1702638"/>
          </a:xfrm>
          <a:prstGeom prst="straightConnector1">
            <a:avLst/>
          </a:prstGeom>
          <a:ln w="38100">
            <a:solidFill>
              <a:srgbClr val="0070C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/>
          <p:nvPr/>
        </p:nvCxnSpPr>
        <p:spPr>
          <a:xfrm>
            <a:off x="2549220" y="1033925"/>
            <a:ext cx="805529" cy="1518569"/>
          </a:xfrm>
          <a:prstGeom prst="straightConnector1">
            <a:avLst/>
          </a:prstGeom>
          <a:ln w="38100">
            <a:solidFill>
              <a:srgbClr val="00CC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/>
          <p:nvPr/>
        </p:nvCxnSpPr>
        <p:spPr>
          <a:xfrm>
            <a:off x="2701620" y="1041456"/>
            <a:ext cx="516136" cy="973011"/>
          </a:xfrm>
          <a:prstGeom prst="straightConnector1">
            <a:avLst/>
          </a:prstGeom>
          <a:ln w="38100">
            <a:solidFill>
              <a:srgbClr val="0000CC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Oval 82"/>
          <p:cNvSpPr/>
          <p:nvPr/>
        </p:nvSpPr>
        <p:spPr>
          <a:xfrm rot="20121926">
            <a:off x="2619904" y="1632749"/>
            <a:ext cx="658721" cy="308804"/>
          </a:xfrm>
          <a:prstGeom prst="ellipse">
            <a:avLst/>
          </a:prstGeom>
          <a:noFill/>
          <a:ln w="190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TextBox 83"/>
          <p:cNvSpPr txBox="1"/>
          <p:nvPr/>
        </p:nvSpPr>
        <p:spPr>
          <a:xfrm>
            <a:off x="2969754" y="1190252"/>
            <a:ext cx="1297446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W</a:t>
            </a:r>
            <a:r>
              <a:rPr lang="en-US" sz="2400" b="1" baseline="-25000" dirty="0" smtClean="0"/>
              <a:t>(3,4,5)2</a:t>
            </a:r>
            <a:endParaRPr lang="en-US" sz="2400" b="1" baseline="-25000" dirty="0"/>
          </a:p>
        </p:txBody>
      </p:sp>
      <p:sp>
        <p:nvSpPr>
          <p:cNvPr id="44" name="TextBox 43"/>
          <p:cNvSpPr txBox="1"/>
          <p:nvPr/>
        </p:nvSpPr>
        <p:spPr>
          <a:xfrm>
            <a:off x="152400" y="4421024"/>
            <a:ext cx="3581400" cy="120032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With 3 re-pump lasers, fluorescence does not saturate.</a:t>
            </a:r>
            <a:endParaRPr lang="en-US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6" t="6190"/>
          <a:stretch/>
        </p:blipFill>
        <p:spPr>
          <a:xfrm>
            <a:off x="4667794" y="3252965"/>
            <a:ext cx="3745026" cy="3605035"/>
          </a:xfrm>
          <a:prstGeom prst="rect">
            <a:avLst/>
          </a:prstGeom>
        </p:spPr>
      </p:pic>
      <p:pic>
        <p:nvPicPr>
          <p:cNvPr id="4" name="Picture 3" descr="rates2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9470" y="261951"/>
            <a:ext cx="3951247" cy="305039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953000" y="3450411"/>
            <a:ext cx="9813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 smtClean="0"/>
              <a:t>model</a:t>
            </a:r>
            <a:endParaRPr lang="en-US" sz="2400" b="1" i="1" dirty="0"/>
          </a:p>
        </p:txBody>
      </p:sp>
      <p:sp>
        <p:nvSpPr>
          <p:cNvPr id="6" name="TextBox 5"/>
          <p:cNvSpPr txBox="1"/>
          <p:nvPr/>
        </p:nvSpPr>
        <p:spPr>
          <a:xfrm rot="16200000">
            <a:off x="2943732" y="4774363"/>
            <a:ext cx="30480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Total fluorescence photons</a:t>
            </a:r>
            <a:endParaRPr lang="en-US" sz="2000" b="1" dirty="0"/>
          </a:p>
        </p:txBody>
      </p:sp>
      <p:sp>
        <p:nvSpPr>
          <p:cNvPr id="46" name="TextBox 45"/>
          <p:cNvSpPr txBox="1"/>
          <p:nvPr/>
        </p:nvSpPr>
        <p:spPr>
          <a:xfrm>
            <a:off x="5186654" y="-39189"/>
            <a:ext cx="2820772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rgbClr val="7030A0"/>
                </a:solidFill>
              </a:rPr>
              <a:t>Rate Equation w/ re-pumps</a:t>
            </a:r>
            <a:endParaRPr lang="en-US" i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6719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4768795" y="1928174"/>
            <a:ext cx="4175955" cy="335280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ounded Rectangle 101"/>
          <p:cNvSpPr/>
          <p:nvPr/>
        </p:nvSpPr>
        <p:spPr>
          <a:xfrm>
            <a:off x="167445" y="1928174"/>
            <a:ext cx="4175955" cy="335280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78B04-9585-4293-BAE1-6330C240F327}" type="slidenum">
              <a:rPr lang="en-US" smtClean="0"/>
              <a:t>42</a:t>
            </a:fld>
            <a:endParaRPr lang="en-US"/>
          </a:p>
        </p:txBody>
      </p:sp>
      <p:cxnSp>
        <p:nvCxnSpPr>
          <p:cNvPr id="3" name="Straight Connector 2"/>
          <p:cNvCxnSpPr/>
          <p:nvPr/>
        </p:nvCxnSpPr>
        <p:spPr>
          <a:xfrm>
            <a:off x="2009745" y="3447710"/>
            <a:ext cx="134716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117546" y="4621267"/>
            <a:ext cx="14883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1328376" y="2811413"/>
            <a:ext cx="0" cy="1760280"/>
          </a:xfrm>
          <a:prstGeom prst="straightConnector1">
            <a:avLst/>
          </a:prstGeom>
          <a:ln w="57150">
            <a:solidFill>
              <a:srgbClr val="008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61221" y="4429299"/>
            <a:ext cx="8563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6s</a:t>
            </a:r>
            <a:r>
              <a:rPr lang="en-US" sz="2000" b="1" baseline="30000" dirty="0" smtClean="0"/>
              <a:t>2</a:t>
            </a:r>
            <a:r>
              <a:rPr lang="en-US" sz="2000" b="1" dirty="0" smtClean="0"/>
              <a:t> </a:t>
            </a:r>
            <a:r>
              <a:rPr lang="en-US" sz="2000" b="1" baseline="30000" dirty="0" smtClean="0"/>
              <a:t>1</a:t>
            </a:r>
            <a:r>
              <a:rPr lang="en-US" sz="2000" b="1" dirty="0" smtClean="0"/>
              <a:t>S</a:t>
            </a:r>
            <a:r>
              <a:rPr lang="en-US" sz="2000" b="1" baseline="-25000" dirty="0" smtClean="0"/>
              <a:t>0</a:t>
            </a:r>
            <a:endParaRPr lang="en-US" sz="2000" b="1" baseline="-25000" dirty="0"/>
          </a:p>
        </p:txBody>
      </p:sp>
      <p:sp>
        <p:nvSpPr>
          <p:cNvPr id="9" name="TextBox 8"/>
          <p:cNvSpPr txBox="1"/>
          <p:nvPr/>
        </p:nvSpPr>
        <p:spPr>
          <a:xfrm>
            <a:off x="167445" y="2500226"/>
            <a:ext cx="10438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6s6p </a:t>
            </a:r>
            <a:r>
              <a:rPr lang="en-US" sz="2000" b="1" baseline="30000" dirty="0" smtClean="0"/>
              <a:t>1</a:t>
            </a:r>
            <a:r>
              <a:rPr lang="en-US" sz="2000" b="1" dirty="0" smtClean="0"/>
              <a:t>P</a:t>
            </a:r>
            <a:r>
              <a:rPr lang="en-US" sz="2000" b="1" baseline="-25000" dirty="0" smtClean="0"/>
              <a:t>1</a:t>
            </a:r>
            <a:endParaRPr lang="en-US" sz="2000" b="1" baseline="-25000" dirty="0"/>
          </a:p>
        </p:txBody>
      </p:sp>
      <p:sp>
        <p:nvSpPr>
          <p:cNvPr id="10" name="TextBox 9"/>
          <p:cNvSpPr txBox="1"/>
          <p:nvPr/>
        </p:nvSpPr>
        <p:spPr>
          <a:xfrm>
            <a:off x="3376584" y="3278433"/>
            <a:ext cx="8915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6s5d </a:t>
            </a:r>
            <a:r>
              <a:rPr lang="en-US" sz="1600" baseline="30000" dirty="0" smtClean="0"/>
              <a:t>1</a:t>
            </a:r>
            <a:r>
              <a:rPr lang="en-US" sz="1600" dirty="0" smtClean="0"/>
              <a:t>D</a:t>
            </a:r>
            <a:r>
              <a:rPr lang="en-US" sz="1600" baseline="-25000" dirty="0" smtClean="0"/>
              <a:t>2</a:t>
            </a:r>
            <a:endParaRPr lang="en-US" sz="1600" baseline="-25000" dirty="0"/>
          </a:p>
        </p:txBody>
      </p:sp>
      <p:sp>
        <p:nvSpPr>
          <p:cNvPr id="11" name="TextBox 10"/>
          <p:cNvSpPr txBox="1"/>
          <p:nvPr/>
        </p:nvSpPr>
        <p:spPr>
          <a:xfrm>
            <a:off x="3391007" y="3976882"/>
            <a:ext cx="8915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6s5d </a:t>
            </a:r>
            <a:r>
              <a:rPr lang="en-US" sz="1600" baseline="30000" dirty="0" smtClean="0"/>
              <a:t>3</a:t>
            </a:r>
            <a:r>
              <a:rPr lang="en-US" sz="1600" dirty="0" smtClean="0"/>
              <a:t>D</a:t>
            </a:r>
            <a:r>
              <a:rPr lang="en-US" sz="1600" baseline="-25000" dirty="0" smtClean="0"/>
              <a:t>1</a:t>
            </a:r>
            <a:endParaRPr lang="en-US" sz="1600" baseline="-25000" dirty="0"/>
          </a:p>
        </p:txBody>
      </p:sp>
      <p:cxnSp>
        <p:nvCxnSpPr>
          <p:cNvPr id="12" name="Straight Connector 11"/>
          <p:cNvCxnSpPr/>
          <p:nvPr/>
        </p:nvCxnSpPr>
        <p:spPr>
          <a:xfrm>
            <a:off x="1151788" y="2736759"/>
            <a:ext cx="129838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382993" y="3779452"/>
            <a:ext cx="8996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6s5d </a:t>
            </a:r>
            <a:r>
              <a:rPr lang="en-US" sz="1600" baseline="30000" dirty="0" smtClean="0"/>
              <a:t>3</a:t>
            </a:r>
            <a:r>
              <a:rPr lang="en-US" sz="1600" dirty="0" smtClean="0"/>
              <a:t>D</a:t>
            </a:r>
            <a:r>
              <a:rPr lang="en-US" sz="1600" baseline="-25000" dirty="0" smtClean="0"/>
              <a:t>2</a:t>
            </a:r>
            <a:endParaRPr lang="en-US" sz="1600" baseline="-25000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009745" y="3976283"/>
            <a:ext cx="134716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2009745" y="4133748"/>
            <a:ext cx="134716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 flipV="1">
            <a:off x="1801434" y="2765668"/>
            <a:ext cx="347212" cy="654559"/>
          </a:xfrm>
          <a:prstGeom prst="straightConnector1">
            <a:avLst/>
          </a:prstGeom>
          <a:ln w="46990">
            <a:solidFill>
              <a:srgbClr val="C0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 flipV="1">
            <a:off x="2169389" y="2759632"/>
            <a:ext cx="617972" cy="1164993"/>
          </a:xfrm>
          <a:prstGeom prst="straightConnector1">
            <a:avLst/>
          </a:prstGeom>
          <a:ln w="46990">
            <a:solidFill>
              <a:srgbClr val="C0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6187248" y="3447710"/>
            <a:ext cx="134716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>
            <a:off x="7222904" y="2360004"/>
            <a:ext cx="691211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 flipV="1">
            <a:off x="5609180" y="2415869"/>
            <a:ext cx="1752010" cy="2155824"/>
          </a:xfrm>
          <a:prstGeom prst="straightConnector1">
            <a:avLst/>
          </a:prstGeom>
          <a:ln w="38100">
            <a:solidFill>
              <a:srgbClr val="B309B7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5295049" y="4621267"/>
            <a:ext cx="14883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/>
          <p:nvPr/>
        </p:nvCxnSpPr>
        <p:spPr>
          <a:xfrm flipV="1">
            <a:off x="5505879" y="2811413"/>
            <a:ext cx="0" cy="1760280"/>
          </a:xfrm>
          <a:prstGeom prst="straightConnector1">
            <a:avLst/>
          </a:prstGeom>
          <a:ln w="57150">
            <a:solidFill>
              <a:srgbClr val="008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5329291" y="2736759"/>
            <a:ext cx="129838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6187248" y="3976283"/>
            <a:ext cx="134716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>
            <a:off x="6187248" y="4133748"/>
            <a:ext cx="134716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/>
          <p:nvPr/>
        </p:nvCxnSpPr>
        <p:spPr>
          <a:xfrm flipV="1">
            <a:off x="6991619" y="2412761"/>
            <a:ext cx="763865" cy="1709740"/>
          </a:xfrm>
          <a:prstGeom prst="straightConnector1">
            <a:avLst/>
          </a:prstGeom>
          <a:ln w="4699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/>
          <p:nvPr/>
        </p:nvCxnSpPr>
        <p:spPr>
          <a:xfrm flipV="1">
            <a:off x="6935509" y="2412761"/>
            <a:ext cx="693186" cy="1535968"/>
          </a:xfrm>
          <a:prstGeom prst="straightConnector1">
            <a:avLst/>
          </a:prstGeom>
          <a:ln w="38100">
            <a:solidFill>
              <a:srgbClr val="FF0000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/>
          <p:cNvSpPr txBox="1"/>
          <p:nvPr/>
        </p:nvSpPr>
        <p:spPr>
          <a:xfrm>
            <a:off x="7437895" y="2978832"/>
            <a:ext cx="979755" cy="33855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659.7 nm</a:t>
            </a:r>
            <a:endParaRPr lang="en-US" sz="1600" b="1" dirty="0"/>
          </a:p>
        </p:txBody>
      </p:sp>
      <p:sp>
        <p:nvSpPr>
          <p:cNvPr id="86" name="TextBox 85"/>
          <p:cNvSpPr txBox="1"/>
          <p:nvPr/>
        </p:nvSpPr>
        <p:spPr>
          <a:xfrm>
            <a:off x="7914115" y="2190727"/>
            <a:ext cx="9909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5d6p </a:t>
            </a:r>
            <a:r>
              <a:rPr lang="en-US" sz="1600" baseline="30000" dirty="0" smtClean="0"/>
              <a:t>3</a:t>
            </a:r>
            <a:r>
              <a:rPr lang="en-US" sz="1600" dirty="0" smtClean="0"/>
              <a:t>D</a:t>
            </a:r>
            <a:r>
              <a:rPr lang="en-US" sz="1600" baseline="-25000" dirty="0" smtClean="0"/>
              <a:t>1</a:t>
            </a:r>
            <a:r>
              <a:rPr lang="en-US" sz="1600" baseline="30000" dirty="0" smtClean="0"/>
              <a:t>o</a:t>
            </a:r>
            <a:endParaRPr lang="en-US" sz="1600" baseline="30000" dirty="0"/>
          </a:p>
        </p:txBody>
      </p:sp>
      <p:cxnSp>
        <p:nvCxnSpPr>
          <p:cNvPr id="87" name="Straight Arrow Connector 86"/>
          <p:cNvCxnSpPr/>
          <p:nvPr/>
        </p:nvCxnSpPr>
        <p:spPr>
          <a:xfrm flipH="1" flipV="1">
            <a:off x="5978937" y="2765668"/>
            <a:ext cx="347212" cy="654559"/>
          </a:xfrm>
          <a:prstGeom prst="straightConnector1">
            <a:avLst/>
          </a:prstGeom>
          <a:ln w="46990">
            <a:solidFill>
              <a:srgbClr val="C0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/>
          <p:nvPr/>
        </p:nvCxnSpPr>
        <p:spPr>
          <a:xfrm flipH="1" flipV="1">
            <a:off x="5836688" y="2765668"/>
            <a:ext cx="617972" cy="1164993"/>
          </a:xfrm>
          <a:prstGeom prst="straightConnector1">
            <a:avLst/>
          </a:prstGeom>
          <a:ln w="46990">
            <a:solidFill>
              <a:srgbClr val="C0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/>
          <p:nvPr/>
        </p:nvCxnSpPr>
        <p:spPr>
          <a:xfrm flipH="1" flipV="1">
            <a:off x="7911139" y="2412762"/>
            <a:ext cx="297654" cy="287519"/>
          </a:xfrm>
          <a:prstGeom prst="straightConnector1">
            <a:avLst/>
          </a:prstGeom>
          <a:ln w="38100">
            <a:solidFill>
              <a:srgbClr val="C00000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>
            <a:off x="8105377" y="2746026"/>
            <a:ext cx="34963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/>
          <p:cNvSpPr txBox="1"/>
          <p:nvPr/>
        </p:nvSpPr>
        <p:spPr>
          <a:xfrm>
            <a:off x="8169061" y="2700281"/>
            <a:ext cx="7634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(others)</a:t>
            </a:r>
            <a:endParaRPr lang="en-US" sz="1400" dirty="0"/>
          </a:p>
        </p:txBody>
      </p:sp>
      <p:cxnSp>
        <p:nvCxnSpPr>
          <p:cNvPr id="92" name="Straight Arrow Connector 91"/>
          <p:cNvCxnSpPr/>
          <p:nvPr/>
        </p:nvCxnSpPr>
        <p:spPr>
          <a:xfrm flipH="1" flipV="1">
            <a:off x="2328025" y="2765338"/>
            <a:ext cx="710606" cy="1339624"/>
          </a:xfrm>
          <a:prstGeom prst="straightConnector1">
            <a:avLst/>
          </a:prstGeom>
          <a:ln w="46990">
            <a:solidFill>
              <a:srgbClr val="C0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/>
          <p:cNvSpPr txBox="1"/>
          <p:nvPr/>
        </p:nvSpPr>
        <p:spPr>
          <a:xfrm>
            <a:off x="75641" y="228600"/>
            <a:ext cx="8917826" cy="12311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/>
              <a:t>Ba MOT produced in vacuum</a:t>
            </a:r>
          </a:p>
          <a:p>
            <a:pPr algn="ctr"/>
            <a:r>
              <a:rPr lang="en-US" sz="2800" b="1" dirty="0"/>
              <a:t>Two effective </a:t>
            </a:r>
            <a:r>
              <a:rPr lang="en-US" sz="2800" b="1" dirty="0" smtClean="0"/>
              <a:t>re-pumping </a:t>
            </a:r>
            <a:r>
              <a:rPr lang="en-US" sz="2800" b="1" dirty="0"/>
              <a:t>schemes demonstrated for </a:t>
            </a:r>
            <a:r>
              <a:rPr lang="en-US" sz="2800" b="1" dirty="0" smtClean="0"/>
              <a:t>MOT</a:t>
            </a:r>
          </a:p>
          <a:p>
            <a:pPr algn="ctr"/>
            <a:r>
              <a:rPr lang="en-US" dirty="0" smtClean="0"/>
              <a:t>De et </a:t>
            </a:r>
            <a:r>
              <a:rPr lang="en-US" dirty="0"/>
              <a:t>a</a:t>
            </a:r>
            <a:r>
              <a:rPr lang="en-US" dirty="0" smtClean="0"/>
              <a:t>l., </a:t>
            </a:r>
            <a:r>
              <a:rPr lang="en-US" dirty="0"/>
              <a:t>PHYSICAL REVIEW A </a:t>
            </a:r>
            <a:r>
              <a:rPr lang="en-US" dirty="0" smtClean="0"/>
              <a:t>79</a:t>
            </a:r>
            <a:r>
              <a:rPr lang="en-US" dirty="0"/>
              <a:t> </a:t>
            </a:r>
            <a:r>
              <a:rPr lang="en-US" dirty="0" smtClean="0"/>
              <a:t>(2009)</a:t>
            </a:r>
            <a:endParaRPr lang="en-US" dirty="0"/>
          </a:p>
        </p:txBody>
      </p:sp>
      <p:sp>
        <p:nvSpPr>
          <p:cNvPr id="97" name="TextBox 96"/>
          <p:cNvSpPr txBox="1"/>
          <p:nvPr/>
        </p:nvSpPr>
        <p:spPr>
          <a:xfrm>
            <a:off x="2657091" y="2500704"/>
            <a:ext cx="1076710" cy="73866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1500.0 nm,</a:t>
            </a:r>
          </a:p>
          <a:p>
            <a:r>
              <a:rPr lang="en-US" sz="1400" b="1" dirty="0" smtClean="0"/>
              <a:t>1107.6 nm,</a:t>
            </a:r>
          </a:p>
          <a:p>
            <a:r>
              <a:rPr lang="en-US" sz="1400" b="1" dirty="0" smtClean="0"/>
              <a:t>1130.3 nm</a:t>
            </a:r>
            <a:endParaRPr lang="en-US" sz="1400" b="1" dirty="0"/>
          </a:p>
        </p:txBody>
      </p:sp>
      <p:sp>
        <p:nvSpPr>
          <p:cNvPr id="104" name="TextBox 103"/>
          <p:cNvSpPr txBox="1"/>
          <p:nvPr/>
        </p:nvSpPr>
        <p:spPr>
          <a:xfrm>
            <a:off x="1408238" y="4621267"/>
            <a:ext cx="9069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(ground)</a:t>
            </a:r>
            <a:endParaRPr lang="en-US" sz="1600" dirty="0"/>
          </a:p>
        </p:txBody>
      </p:sp>
      <p:sp>
        <p:nvSpPr>
          <p:cNvPr id="105" name="TextBox 104"/>
          <p:cNvSpPr txBox="1"/>
          <p:nvPr/>
        </p:nvSpPr>
        <p:spPr>
          <a:xfrm>
            <a:off x="5678122" y="4635916"/>
            <a:ext cx="9069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(ground)</a:t>
            </a:r>
            <a:endParaRPr lang="en-US" sz="1600" dirty="0"/>
          </a:p>
        </p:txBody>
      </p:sp>
      <p:sp>
        <p:nvSpPr>
          <p:cNvPr id="41" name="TextBox 40"/>
          <p:cNvSpPr txBox="1"/>
          <p:nvPr/>
        </p:nvSpPr>
        <p:spPr>
          <a:xfrm>
            <a:off x="5562600" y="2133600"/>
            <a:ext cx="1076710" cy="52322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1500.0 nm,</a:t>
            </a:r>
          </a:p>
          <a:p>
            <a:r>
              <a:rPr lang="en-US" sz="1400" b="1" dirty="0" smtClean="0"/>
              <a:t>1130.3 nm</a:t>
            </a:r>
            <a:endParaRPr lang="en-US" sz="14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224208" y="5562600"/>
            <a:ext cx="851627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~10</a:t>
            </a:r>
            <a:r>
              <a:rPr lang="en-US" sz="2400" baseline="30000" dirty="0" smtClean="0"/>
              <a:t>7</a:t>
            </a:r>
            <a:r>
              <a:rPr lang="en-US" sz="2400" dirty="0" smtClean="0"/>
              <a:t> photons/sec achieved</a:t>
            </a:r>
          </a:p>
          <a:p>
            <a:pPr algn="ctr"/>
            <a:r>
              <a:rPr lang="en-US" sz="2400" dirty="0" smtClean="0"/>
              <a:t>We expect similar excitation rate for a focused laser with Ba in SXe.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00655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43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0" y="2667000"/>
            <a:ext cx="752808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arenR"/>
            </a:pPr>
            <a:r>
              <a:rPr lang="en-US" sz="2400" dirty="0" smtClean="0"/>
              <a:t>Understand matrix effects on barium fluorescence rates</a:t>
            </a:r>
          </a:p>
          <a:p>
            <a:pPr marL="342900" indent="-342900">
              <a:buAutoNum type="arabicParenR"/>
            </a:pPr>
            <a:r>
              <a:rPr lang="en-US" sz="2400" dirty="0" smtClean="0"/>
              <a:t>Overcome optical pumping to achieve high counts/atom</a:t>
            </a:r>
          </a:p>
          <a:p>
            <a:pPr marL="342900" indent="-342900">
              <a:buAutoNum type="arabicParenR"/>
            </a:pPr>
            <a:r>
              <a:rPr lang="en-US" sz="2400" dirty="0" smtClean="0"/>
              <a:t>Image single atoms </a:t>
            </a:r>
            <a:endParaRPr 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672395" y="2008908"/>
            <a:ext cx="3886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C00000"/>
                </a:solidFill>
              </a:rPr>
              <a:t>Plan for this Thesis:</a:t>
            </a:r>
            <a:endParaRPr lang="en-US" sz="32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0167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838200" y="2522008"/>
            <a:ext cx="6781800" cy="10668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44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762000" y="139448"/>
            <a:ext cx="7620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arenR"/>
            </a:pPr>
            <a:r>
              <a:rPr lang="en-US" sz="2400" b="1" dirty="0"/>
              <a:t>Understand matrix effects on barium </a:t>
            </a:r>
            <a:r>
              <a:rPr lang="en-US" sz="2400" b="1" dirty="0" smtClean="0"/>
              <a:t>fluorescence rates</a:t>
            </a:r>
            <a:endParaRPr lang="en-US" sz="24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472"/>
          <a:stretch/>
        </p:blipFill>
        <p:spPr>
          <a:xfrm>
            <a:off x="152400" y="3984494"/>
            <a:ext cx="5030012" cy="286915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03143" y="1143000"/>
            <a:ext cx="41556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Focused laser optically pumps </a:t>
            </a:r>
            <a:r>
              <a:rPr lang="en-US" sz="2000" i="1" dirty="0" smtClean="0"/>
              <a:t>too fast</a:t>
            </a:r>
          </a:p>
        </p:txBody>
      </p:sp>
      <p:sp>
        <p:nvSpPr>
          <p:cNvPr id="6" name="Right Arrow 5"/>
          <p:cNvSpPr/>
          <p:nvPr/>
        </p:nvSpPr>
        <p:spPr>
          <a:xfrm>
            <a:off x="647700" y="2263162"/>
            <a:ext cx="381000" cy="1744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016721" y="2588649"/>
            <a:ext cx="647209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00050" indent="-400050">
              <a:buAutoNum type="romanLcParenR"/>
            </a:pPr>
            <a:r>
              <a:rPr lang="en-US" dirty="0" smtClean="0"/>
              <a:t>more uniform laser intensity </a:t>
            </a:r>
            <a:r>
              <a:rPr lang="en-US" b="1" dirty="0" smtClean="0"/>
              <a:t>--&gt;</a:t>
            </a:r>
            <a:r>
              <a:rPr lang="en-US" dirty="0" smtClean="0"/>
              <a:t> </a:t>
            </a:r>
            <a:r>
              <a:rPr lang="en-US" i="1" dirty="0" smtClean="0">
                <a:solidFill>
                  <a:srgbClr val="7030A0"/>
                </a:solidFill>
              </a:rPr>
              <a:t>known excitation rate</a:t>
            </a:r>
            <a:r>
              <a:rPr lang="en-US" dirty="0" smtClean="0">
                <a:solidFill>
                  <a:srgbClr val="7030A0"/>
                </a:solidFill>
              </a:rPr>
              <a:t> (w</a:t>
            </a:r>
            <a:r>
              <a:rPr lang="en-US" baseline="-25000" dirty="0" smtClean="0">
                <a:solidFill>
                  <a:srgbClr val="7030A0"/>
                </a:solidFill>
              </a:rPr>
              <a:t>12</a:t>
            </a:r>
            <a:r>
              <a:rPr lang="en-US" dirty="0" smtClean="0">
                <a:solidFill>
                  <a:srgbClr val="7030A0"/>
                </a:solidFill>
              </a:rPr>
              <a:t>)</a:t>
            </a:r>
          </a:p>
          <a:p>
            <a:pPr marL="400050" indent="-400050">
              <a:buAutoNum type="romanLcParenR"/>
            </a:pPr>
            <a:r>
              <a:rPr lang="en-US" dirty="0" smtClean="0"/>
              <a:t>lower laser intensity 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b="1" dirty="0" smtClean="0">
                <a:sym typeface="Wingdings" panose="05000000000000000000" pitchFamily="2" charset="2"/>
              </a:rPr>
              <a:t>--&gt;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i="1" dirty="0" smtClean="0">
                <a:solidFill>
                  <a:srgbClr val="7030A0"/>
                </a:solidFill>
                <a:sym typeface="Wingdings" panose="05000000000000000000" pitchFamily="2" charset="2"/>
              </a:rPr>
              <a:t>slower optical pumping</a:t>
            </a:r>
            <a:endParaRPr lang="en-US" i="1" dirty="0" smtClean="0">
              <a:solidFill>
                <a:srgbClr val="7030A0"/>
              </a:solidFill>
            </a:endParaRPr>
          </a:p>
          <a:p>
            <a:pPr marL="400050" indent="-400050">
              <a:buAutoNum type="romanLcParenR"/>
            </a:pPr>
            <a:r>
              <a:rPr lang="en-US" dirty="0" smtClean="0"/>
              <a:t>larger area </a:t>
            </a:r>
            <a:r>
              <a:rPr lang="en-US" b="1" dirty="0" smtClean="0"/>
              <a:t>--&gt;</a:t>
            </a:r>
            <a:r>
              <a:rPr lang="en-US" dirty="0" smtClean="0"/>
              <a:t> more atoms </a:t>
            </a:r>
            <a:r>
              <a:rPr lang="en-US" b="1" dirty="0" smtClean="0"/>
              <a:t>--&gt;</a:t>
            </a:r>
            <a:r>
              <a:rPr lang="en-US" dirty="0" smtClean="0"/>
              <a:t> </a:t>
            </a:r>
            <a:r>
              <a:rPr lang="en-US" i="1" dirty="0" smtClean="0">
                <a:solidFill>
                  <a:srgbClr val="7030A0"/>
                </a:solidFill>
              </a:rPr>
              <a:t>more signal on short time scales</a:t>
            </a:r>
          </a:p>
          <a:p>
            <a:pPr marL="400050" indent="-400050">
              <a:buAutoNum type="romanLcParenR"/>
            </a:pP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81000" y="3772956"/>
            <a:ext cx="47882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Fluorescence Decay at Different Laser Intensities: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147463" y="4142288"/>
            <a:ext cx="3657600" cy="120032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Compare to model</a:t>
            </a:r>
            <a:r>
              <a:rPr lang="en-US" sz="2400" dirty="0" smtClean="0"/>
              <a:t> to determine matrix-induced decay rates.</a:t>
            </a:r>
            <a:endParaRPr lang="en-US" sz="24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79"/>
          <a:stretch/>
        </p:blipFill>
        <p:spPr>
          <a:xfrm>
            <a:off x="381000" y="847378"/>
            <a:ext cx="1295400" cy="112278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56"/>
          <a:stretch/>
        </p:blipFill>
        <p:spPr>
          <a:xfrm>
            <a:off x="3052618" y="839793"/>
            <a:ext cx="1295399" cy="113036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79"/>
          <a:stretch/>
        </p:blipFill>
        <p:spPr>
          <a:xfrm>
            <a:off x="1695450" y="847378"/>
            <a:ext cx="1295400" cy="112278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024624" y="2165739"/>
            <a:ext cx="2757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use less (or no) laser </a:t>
            </a:r>
            <a:r>
              <a:rPr lang="en-US" b="1" dirty="0" smtClean="0">
                <a:solidFill>
                  <a:srgbClr val="C00000"/>
                </a:solidFill>
              </a:rPr>
              <a:t>focus: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5929" y="5334000"/>
            <a:ext cx="2040667" cy="1519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780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ounded Rectangle 75"/>
          <p:cNvSpPr/>
          <p:nvPr/>
        </p:nvSpPr>
        <p:spPr>
          <a:xfrm>
            <a:off x="3756167" y="3661679"/>
            <a:ext cx="4653120" cy="26670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" name="Straight Connector 1"/>
          <p:cNvCxnSpPr/>
          <p:nvPr/>
        </p:nvCxnSpPr>
        <p:spPr>
          <a:xfrm>
            <a:off x="6547384" y="1084677"/>
            <a:ext cx="793920" cy="0"/>
          </a:xfrm>
          <a:prstGeom prst="line">
            <a:avLst/>
          </a:prstGeom>
          <a:ln w="57150">
            <a:solidFill>
              <a:srgbClr val="00C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5249037" y="824247"/>
            <a:ext cx="1298347" cy="5334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5377554" y="906281"/>
            <a:ext cx="1041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dye laser</a:t>
            </a:r>
            <a:endParaRPr lang="en-US" b="1" dirty="0"/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6118943" y="1084677"/>
            <a:ext cx="1257277" cy="1180225"/>
          </a:xfrm>
          <a:prstGeom prst="line">
            <a:avLst/>
          </a:prstGeom>
          <a:ln w="57150">
            <a:solidFill>
              <a:srgbClr val="00C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H="1">
            <a:off x="4518743" y="2321131"/>
            <a:ext cx="4136645" cy="0"/>
          </a:xfrm>
          <a:prstGeom prst="line">
            <a:avLst/>
          </a:prstGeom>
          <a:ln w="57150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6118943" y="2265777"/>
            <a:ext cx="2536444" cy="0"/>
          </a:xfrm>
          <a:prstGeom prst="line">
            <a:avLst/>
          </a:prstGeom>
          <a:ln w="57150">
            <a:solidFill>
              <a:srgbClr val="00C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5377554" y="2375505"/>
            <a:ext cx="3209552" cy="0"/>
          </a:xfrm>
          <a:prstGeom prst="line">
            <a:avLst/>
          </a:prstGeom>
          <a:ln w="57150">
            <a:solidFill>
              <a:srgbClr val="C00000">
                <a:alpha val="51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7309971" y="900011"/>
            <a:ext cx="161928" cy="451366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6113778" y="2007064"/>
            <a:ext cx="0" cy="569583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547384" y="783170"/>
            <a:ext cx="7008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rgbClr val="008000"/>
                </a:solidFill>
              </a:rPr>
              <a:t>555nm</a:t>
            </a:r>
          </a:p>
        </p:txBody>
      </p:sp>
      <p:sp>
        <p:nvSpPr>
          <p:cNvPr id="12" name="Rectangle 11"/>
          <p:cNvSpPr/>
          <p:nvPr/>
        </p:nvSpPr>
        <p:spPr>
          <a:xfrm>
            <a:off x="8317268" y="529205"/>
            <a:ext cx="584147" cy="58414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8409287" y="621223"/>
            <a:ext cx="400110" cy="40011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8183806" y="172321"/>
            <a:ext cx="872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sample</a:t>
            </a:r>
            <a:endParaRPr lang="en-US" b="1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8670302" y="1516765"/>
            <a:ext cx="0" cy="748137"/>
          </a:xfrm>
          <a:prstGeom prst="line">
            <a:avLst/>
          </a:prstGeom>
          <a:ln w="57150">
            <a:solidFill>
              <a:srgbClr val="00C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8560574" y="1516765"/>
            <a:ext cx="0" cy="858506"/>
          </a:xfrm>
          <a:prstGeom prst="line">
            <a:avLst/>
          </a:prstGeom>
          <a:ln w="57150">
            <a:solidFill>
              <a:srgbClr val="C00000">
                <a:alpha val="51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Isosceles Triangle 16"/>
          <p:cNvSpPr/>
          <p:nvPr/>
        </p:nvSpPr>
        <p:spPr>
          <a:xfrm>
            <a:off x="8544307" y="805889"/>
            <a:ext cx="151353" cy="710876"/>
          </a:xfrm>
          <a:prstGeom prst="triangle">
            <a:avLst/>
          </a:prstGeom>
          <a:solidFill>
            <a:srgbClr val="00CC00"/>
          </a:solidFill>
          <a:ln w="3175">
            <a:solidFill>
              <a:srgbClr val="00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Isosceles Triangle 17"/>
          <p:cNvSpPr/>
          <p:nvPr/>
        </p:nvSpPr>
        <p:spPr>
          <a:xfrm rot="186547">
            <a:off x="8556178" y="807682"/>
            <a:ext cx="85795" cy="725399"/>
          </a:xfrm>
          <a:prstGeom prst="triangle">
            <a:avLst/>
          </a:prstGeom>
          <a:solidFill>
            <a:srgbClr val="C0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Isosceles Triangle 18"/>
          <p:cNvSpPr/>
          <p:nvPr/>
        </p:nvSpPr>
        <p:spPr>
          <a:xfrm>
            <a:off x="8587106" y="822090"/>
            <a:ext cx="65756" cy="710876"/>
          </a:xfrm>
          <a:prstGeom prst="triangle">
            <a:avLst/>
          </a:prstGeom>
          <a:solidFill>
            <a:srgbClr val="C0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8619984" y="1516765"/>
            <a:ext cx="0" cy="858505"/>
          </a:xfrm>
          <a:prstGeom prst="line">
            <a:avLst/>
          </a:prstGeom>
          <a:ln w="57150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8504624" y="2128271"/>
            <a:ext cx="320796" cy="373326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/>
          <p:cNvSpPr/>
          <p:nvPr/>
        </p:nvSpPr>
        <p:spPr>
          <a:xfrm>
            <a:off x="8342642" y="1502188"/>
            <a:ext cx="533400" cy="61556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/>
          <p:cNvCxnSpPr/>
          <p:nvPr/>
        </p:nvCxnSpPr>
        <p:spPr>
          <a:xfrm flipV="1">
            <a:off x="5385817" y="2339851"/>
            <a:ext cx="0" cy="458832"/>
          </a:xfrm>
          <a:prstGeom prst="line">
            <a:avLst/>
          </a:prstGeom>
          <a:ln w="57150">
            <a:solidFill>
              <a:srgbClr val="C00000">
                <a:alpha val="51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4585586" y="2860510"/>
            <a:ext cx="834119" cy="0"/>
          </a:xfrm>
          <a:prstGeom prst="line">
            <a:avLst/>
          </a:prstGeom>
          <a:ln w="57150">
            <a:solidFill>
              <a:srgbClr val="C00000">
                <a:alpha val="51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5217156" y="2673847"/>
            <a:ext cx="320796" cy="373326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H="1">
            <a:off x="5195317" y="2088384"/>
            <a:ext cx="381000" cy="465493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4222274" y="2765260"/>
            <a:ext cx="363312" cy="1905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3388687" y="2694150"/>
            <a:ext cx="10070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rgbClr val="C00000"/>
                </a:solidFill>
              </a:rPr>
              <a:t>1550nm</a:t>
            </a:r>
            <a:r>
              <a:rPr lang="en-US" sz="1400" b="1" dirty="0" smtClean="0"/>
              <a:t> </a:t>
            </a:r>
          </a:p>
          <a:p>
            <a:pPr algn="ctr"/>
            <a:r>
              <a:rPr lang="en-US" sz="1400" b="1" dirty="0" smtClean="0"/>
              <a:t>laser diode</a:t>
            </a:r>
            <a:endParaRPr lang="en-US" sz="1400" b="1" dirty="0"/>
          </a:p>
        </p:txBody>
      </p:sp>
      <p:cxnSp>
        <p:nvCxnSpPr>
          <p:cNvPr id="29" name="Straight Connector 28"/>
          <p:cNvCxnSpPr/>
          <p:nvPr/>
        </p:nvCxnSpPr>
        <p:spPr>
          <a:xfrm flipH="1">
            <a:off x="3991599" y="1579639"/>
            <a:ext cx="527144" cy="0"/>
          </a:xfrm>
          <a:prstGeom prst="line">
            <a:avLst/>
          </a:prstGeom>
          <a:ln w="57150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V="1">
            <a:off x="4556091" y="1579639"/>
            <a:ext cx="0" cy="718917"/>
          </a:xfrm>
          <a:prstGeom prst="line">
            <a:avLst/>
          </a:prstGeom>
          <a:ln w="57150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4358345" y="1348214"/>
            <a:ext cx="320796" cy="369503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4395693" y="2134131"/>
            <a:ext cx="320796" cy="369503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3142233" y="1542479"/>
            <a:ext cx="858546" cy="8640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3168500" y="1648179"/>
            <a:ext cx="8322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rgbClr val="C00000"/>
                </a:solidFill>
              </a:rPr>
              <a:t>1064nm</a:t>
            </a:r>
            <a:r>
              <a:rPr lang="en-US" sz="1400" b="1" dirty="0" smtClean="0"/>
              <a:t> </a:t>
            </a:r>
          </a:p>
          <a:p>
            <a:pPr algn="ctr"/>
            <a:r>
              <a:rPr lang="en-US" sz="1400" b="1" dirty="0" smtClean="0"/>
              <a:t>laser</a:t>
            </a:r>
            <a:endParaRPr lang="en-US" sz="1400" b="1" dirty="0"/>
          </a:p>
        </p:txBody>
      </p:sp>
      <p:sp>
        <p:nvSpPr>
          <p:cNvPr id="39" name="Slide Number Placeholder 3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78B04-9585-4293-BAE1-6330C240F327}" type="slidenum">
              <a:rPr lang="en-US" smtClean="0"/>
              <a:t>45</a:t>
            </a:fld>
            <a:endParaRPr lang="en-US"/>
          </a:p>
        </p:txBody>
      </p:sp>
      <p:cxnSp>
        <p:nvCxnSpPr>
          <p:cNvPr id="43" name="Straight Connector 42"/>
          <p:cNvCxnSpPr/>
          <p:nvPr/>
        </p:nvCxnSpPr>
        <p:spPr>
          <a:xfrm>
            <a:off x="5705917" y="4715274"/>
            <a:ext cx="134716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4813718" y="5888831"/>
            <a:ext cx="14883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 flipV="1">
            <a:off x="5024548" y="4078977"/>
            <a:ext cx="0" cy="1760280"/>
          </a:xfrm>
          <a:prstGeom prst="straightConnector1">
            <a:avLst/>
          </a:prstGeom>
          <a:ln w="57150">
            <a:solidFill>
              <a:srgbClr val="008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3991635" y="5706348"/>
            <a:ext cx="8563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6s</a:t>
            </a:r>
            <a:r>
              <a:rPr lang="en-US" sz="2000" b="1" baseline="30000" dirty="0" smtClean="0"/>
              <a:t>2</a:t>
            </a:r>
            <a:r>
              <a:rPr lang="en-US" sz="2000" b="1" dirty="0" smtClean="0"/>
              <a:t> </a:t>
            </a:r>
            <a:r>
              <a:rPr lang="en-US" sz="2000" b="1" baseline="30000" dirty="0" smtClean="0"/>
              <a:t>1</a:t>
            </a:r>
            <a:r>
              <a:rPr lang="en-US" sz="2000" b="1" dirty="0" smtClean="0"/>
              <a:t>S</a:t>
            </a:r>
            <a:r>
              <a:rPr lang="en-US" sz="2000" b="1" baseline="-25000" dirty="0" smtClean="0"/>
              <a:t>0</a:t>
            </a:r>
            <a:endParaRPr lang="en-US" sz="2000" b="1" baseline="-25000" dirty="0"/>
          </a:p>
        </p:txBody>
      </p:sp>
      <p:sp>
        <p:nvSpPr>
          <p:cNvPr id="47" name="TextBox 46"/>
          <p:cNvSpPr txBox="1"/>
          <p:nvPr/>
        </p:nvSpPr>
        <p:spPr>
          <a:xfrm>
            <a:off x="3855374" y="3804268"/>
            <a:ext cx="10438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6s6p </a:t>
            </a:r>
            <a:r>
              <a:rPr lang="en-US" sz="2000" b="1" baseline="30000" dirty="0" smtClean="0"/>
              <a:t>1</a:t>
            </a:r>
            <a:r>
              <a:rPr lang="en-US" sz="2000" b="1" dirty="0" smtClean="0"/>
              <a:t>P</a:t>
            </a:r>
            <a:r>
              <a:rPr lang="en-US" sz="2000" b="1" baseline="-25000" dirty="0" smtClean="0"/>
              <a:t>1</a:t>
            </a:r>
            <a:endParaRPr lang="en-US" sz="2000" b="1" baseline="-25000" dirty="0"/>
          </a:p>
        </p:txBody>
      </p:sp>
      <p:sp>
        <p:nvSpPr>
          <p:cNvPr id="48" name="TextBox 47"/>
          <p:cNvSpPr txBox="1"/>
          <p:nvPr/>
        </p:nvSpPr>
        <p:spPr>
          <a:xfrm>
            <a:off x="7072677" y="4493740"/>
            <a:ext cx="8915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6s5d </a:t>
            </a:r>
            <a:r>
              <a:rPr lang="en-US" sz="1600" baseline="30000" dirty="0" smtClean="0"/>
              <a:t>1</a:t>
            </a:r>
            <a:r>
              <a:rPr lang="en-US" sz="1600" dirty="0" smtClean="0"/>
              <a:t>D</a:t>
            </a:r>
            <a:r>
              <a:rPr lang="en-US" sz="1600" baseline="-25000" dirty="0" smtClean="0"/>
              <a:t>2</a:t>
            </a:r>
            <a:endParaRPr lang="en-US" sz="1600" baseline="-25000" dirty="0"/>
          </a:p>
        </p:txBody>
      </p:sp>
      <p:sp>
        <p:nvSpPr>
          <p:cNvPr id="49" name="TextBox 48"/>
          <p:cNvSpPr txBox="1"/>
          <p:nvPr/>
        </p:nvSpPr>
        <p:spPr>
          <a:xfrm>
            <a:off x="7087100" y="5192189"/>
            <a:ext cx="8915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6s5d </a:t>
            </a:r>
            <a:r>
              <a:rPr lang="en-US" sz="1600" baseline="30000" dirty="0" smtClean="0"/>
              <a:t>3</a:t>
            </a:r>
            <a:r>
              <a:rPr lang="en-US" sz="1600" dirty="0" smtClean="0"/>
              <a:t>D</a:t>
            </a:r>
            <a:r>
              <a:rPr lang="en-US" sz="1600" baseline="-25000" dirty="0" smtClean="0"/>
              <a:t>1</a:t>
            </a:r>
            <a:endParaRPr lang="en-US" sz="1600" baseline="-25000" dirty="0"/>
          </a:p>
        </p:txBody>
      </p:sp>
      <p:cxnSp>
        <p:nvCxnSpPr>
          <p:cNvPr id="50" name="Straight Connector 49"/>
          <p:cNvCxnSpPr/>
          <p:nvPr/>
        </p:nvCxnSpPr>
        <p:spPr>
          <a:xfrm>
            <a:off x="4847960" y="4004323"/>
            <a:ext cx="129838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7079086" y="4994759"/>
            <a:ext cx="8996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6s5d </a:t>
            </a:r>
            <a:r>
              <a:rPr lang="en-US" sz="1600" baseline="30000" dirty="0" smtClean="0"/>
              <a:t>3</a:t>
            </a:r>
            <a:r>
              <a:rPr lang="en-US" sz="1600" dirty="0" smtClean="0"/>
              <a:t>D</a:t>
            </a:r>
            <a:r>
              <a:rPr lang="en-US" sz="1600" baseline="-25000" dirty="0" smtClean="0"/>
              <a:t>2</a:t>
            </a:r>
            <a:endParaRPr lang="en-US" sz="1600" baseline="-25000" dirty="0"/>
          </a:p>
        </p:txBody>
      </p:sp>
      <p:cxnSp>
        <p:nvCxnSpPr>
          <p:cNvPr id="52" name="Straight Connector 51"/>
          <p:cNvCxnSpPr/>
          <p:nvPr/>
        </p:nvCxnSpPr>
        <p:spPr>
          <a:xfrm>
            <a:off x="5705917" y="5243847"/>
            <a:ext cx="134716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5705917" y="5401312"/>
            <a:ext cx="134716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 flipH="1" flipV="1">
            <a:off x="5497606" y="4033232"/>
            <a:ext cx="347212" cy="654559"/>
          </a:xfrm>
          <a:prstGeom prst="straightConnector1">
            <a:avLst/>
          </a:prstGeom>
          <a:ln w="46990">
            <a:solidFill>
              <a:srgbClr val="C0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 flipH="1" flipV="1">
            <a:off x="5865561" y="4027196"/>
            <a:ext cx="617972" cy="1164993"/>
          </a:xfrm>
          <a:prstGeom prst="straightConnector1">
            <a:avLst/>
          </a:prstGeom>
          <a:ln w="46990">
            <a:solidFill>
              <a:srgbClr val="C0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 flipH="1" flipV="1">
            <a:off x="6024197" y="4032902"/>
            <a:ext cx="710606" cy="1339624"/>
          </a:xfrm>
          <a:prstGeom prst="straightConnector1">
            <a:avLst/>
          </a:prstGeom>
          <a:ln w="46990">
            <a:solidFill>
              <a:srgbClr val="C0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228600" y="2868374"/>
            <a:ext cx="2133599" cy="181588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i="1" dirty="0" smtClean="0">
                <a:solidFill>
                  <a:srgbClr val="C00000"/>
                </a:solidFill>
              </a:rPr>
              <a:t>1550nm</a:t>
            </a:r>
            <a:r>
              <a:rPr lang="en-US" sz="1400" b="1" dirty="0" smtClean="0"/>
              <a:t> to re-pump 1500.0nm (vacuum) line</a:t>
            </a:r>
          </a:p>
          <a:p>
            <a:endParaRPr lang="en-US" sz="1400" b="1" dirty="0" smtClean="0"/>
          </a:p>
          <a:p>
            <a:r>
              <a:rPr lang="en-US" sz="1400" b="1" dirty="0" smtClean="0"/>
              <a:t>-and-</a:t>
            </a:r>
          </a:p>
          <a:p>
            <a:endParaRPr lang="en-US" sz="1400" b="1" dirty="0" smtClean="0"/>
          </a:p>
          <a:p>
            <a:r>
              <a:rPr lang="en-US" sz="1400" b="1" i="1" dirty="0" smtClean="0">
                <a:solidFill>
                  <a:srgbClr val="C00000"/>
                </a:solidFill>
              </a:rPr>
              <a:t>1064nm</a:t>
            </a:r>
            <a:r>
              <a:rPr lang="en-US" sz="1400" b="1" dirty="0" smtClean="0"/>
              <a:t> to re-pump both</a:t>
            </a:r>
          </a:p>
          <a:p>
            <a:r>
              <a:rPr lang="en-US" sz="1400" b="1" dirty="0" smtClean="0"/>
              <a:t>1107.6nm</a:t>
            </a:r>
            <a:r>
              <a:rPr lang="en-US" sz="1400" b="1" dirty="0"/>
              <a:t> </a:t>
            </a:r>
            <a:r>
              <a:rPr lang="en-US" sz="1400" b="1" dirty="0" smtClean="0"/>
              <a:t>and 1130.3nm (vacuum) lines</a:t>
            </a:r>
            <a:endParaRPr lang="en-US" sz="1400" b="1" dirty="0"/>
          </a:p>
        </p:txBody>
      </p:sp>
      <p:sp>
        <p:nvSpPr>
          <p:cNvPr id="58" name="TextBox 57"/>
          <p:cNvSpPr txBox="1"/>
          <p:nvPr/>
        </p:nvSpPr>
        <p:spPr>
          <a:xfrm>
            <a:off x="5104410" y="5888831"/>
            <a:ext cx="9069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(ground)</a:t>
            </a:r>
            <a:endParaRPr lang="en-US" sz="1600" dirty="0"/>
          </a:p>
        </p:txBody>
      </p:sp>
      <p:sp>
        <p:nvSpPr>
          <p:cNvPr id="66" name="TextBox 65"/>
          <p:cNvSpPr txBox="1"/>
          <p:nvPr/>
        </p:nvSpPr>
        <p:spPr>
          <a:xfrm>
            <a:off x="6183671" y="2794073"/>
            <a:ext cx="1537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/>
              <a:t>dichroic filters</a:t>
            </a:r>
            <a:endParaRPr lang="en-US" b="1" i="1" dirty="0"/>
          </a:p>
        </p:txBody>
      </p:sp>
      <p:cxnSp>
        <p:nvCxnSpPr>
          <p:cNvPr id="68" name="Straight Arrow Connector 67"/>
          <p:cNvCxnSpPr/>
          <p:nvPr/>
        </p:nvCxnSpPr>
        <p:spPr>
          <a:xfrm flipH="1" flipV="1">
            <a:off x="5576318" y="2438400"/>
            <a:ext cx="607353" cy="51736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 flipH="1" flipV="1">
            <a:off x="6118943" y="2604407"/>
            <a:ext cx="129457" cy="256103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Oval 76"/>
          <p:cNvSpPr/>
          <p:nvPr/>
        </p:nvSpPr>
        <p:spPr>
          <a:xfrm rot="20121926">
            <a:off x="6084318" y="4807491"/>
            <a:ext cx="658721" cy="308804"/>
          </a:xfrm>
          <a:prstGeom prst="ellipse">
            <a:avLst/>
          </a:prstGeom>
          <a:noFill/>
          <a:ln w="1905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9" name="Straight Connector 78"/>
          <p:cNvCxnSpPr/>
          <p:nvPr/>
        </p:nvCxnSpPr>
        <p:spPr>
          <a:xfrm>
            <a:off x="3290458" y="2375505"/>
            <a:ext cx="1" cy="2697051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Oval 80"/>
          <p:cNvSpPr/>
          <p:nvPr/>
        </p:nvSpPr>
        <p:spPr>
          <a:xfrm rot="20121926">
            <a:off x="5519479" y="4216634"/>
            <a:ext cx="329360" cy="308804"/>
          </a:xfrm>
          <a:prstGeom prst="ellipse">
            <a:avLst/>
          </a:prstGeom>
          <a:noFill/>
          <a:ln w="19050">
            <a:solidFill>
              <a:srgbClr val="0000CC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3" name="Straight Connector 82"/>
          <p:cNvCxnSpPr/>
          <p:nvPr/>
        </p:nvCxnSpPr>
        <p:spPr>
          <a:xfrm flipH="1">
            <a:off x="3290458" y="5072556"/>
            <a:ext cx="2815624" cy="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 flipH="1">
            <a:off x="3290458" y="2134131"/>
            <a:ext cx="76198" cy="27280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>
            <a:endCxn id="81" idx="1"/>
          </p:cNvCxnSpPr>
          <p:nvPr/>
        </p:nvCxnSpPr>
        <p:spPr>
          <a:xfrm>
            <a:off x="4114802" y="3164772"/>
            <a:ext cx="1418000" cy="1155560"/>
          </a:xfrm>
          <a:prstGeom prst="line">
            <a:avLst/>
          </a:prstGeom>
          <a:ln w="19050">
            <a:solidFill>
              <a:srgbClr val="0000CC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/>
          <p:cNvSpPr txBox="1"/>
          <p:nvPr/>
        </p:nvSpPr>
        <p:spPr>
          <a:xfrm>
            <a:off x="76200" y="1051450"/>
            <a:ext cx="289559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Absorption can be broadened</a:t>
            </a:r>
            <a:r>
              <a:rPr lang="en-US" dirty="0" smtClean="0"/>
              <a:t> in SXe</a:t>
            </a:r>
          </a:p>
          <a:p>
            <a:endParaRPr lang="en-US" dirty="0"/>
          </a:p>
          <a:p>
            <a:r>
              <a:rPr lang="en-US" dirty="0" smtClean="0"/>
              <a:t>-&gt; first tried </a:t>
            </a:r>
            <a:r>
              <a:rPr lang="en-US" i="1" dirty="0" smtClean="0"/>
              <a:t>convenient</a:t>
            </a:r>
            <a:r>
              <a:rPr lang="en-US" dirty="0" smtClean="0"/>
              <a:t>    </a:t>
            </a:r>
          </a:p>
          <a:p>
            <a:r>
              <a:rPr lang="en-US" dirty="0"/>
              <a:t> </a:t>
            </a:r>
            <a:r>
              <a:rPr lang="en-US" dirty="0" smtClean="0"/>
              <a:t>   lasers near vacuum re-</a:t>
            </a:r>
          </a:p>
          <a:p>
            <a:r>
              <a:rPr lang="en-US" dirty="0"/>
              <a:t> </a:t>
            </a:r>
            <a:r>
              <a:rPr lang="en-US" dirty="0" smtClean="0"/>
              <a:t>   pump wavelengths:</a:t>
            </a:r>
            <a:endParaRPr lang="en-US" dirty="0"/>
          </a:p>
        </p:txBody>
      </p:sp>
      <p:sp>
        <p:nvSpPr>
          <p:cNvPr id="63" name="Rectangle 62"/>
          <p:cNvSpPr/>
          <p:nvPr/>
        </p:nvSpPr>
        <p:spPr>
          <a:xfrm>
            <a:off x="2232743" y="15567"/>
            <a:ext cx="4572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/>
              <a:t>2)  Overcome optical pumping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573222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998" y="5021406"/>
            <a:ext cx="7239001" cy="117565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46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6"/>
          <a:stretch/>
        </p:blipFill>
        <p:spPr>
          <a:xfrm>
            <a:off x="644606" y="680680"/>
            <a:ext cx="5770947" cy="36576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9791" y="960405"/>
            <a:ext cx="3733800" cy="68257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625914" y="1593669"/>
            <a:ext cx="20608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Each curve is a separate deposit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28800" y="7237"/>
            <a:ext cx="63821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Results from convenient re-pump search</a:t>
            </a:r>
            <a:endParaRPr lang="en-US" sz="2800" b="1" dirty="0"/>
          </a:p>
        </p:txBody>
      </p:sp>
      <p:sp>
        <p:nvSpPr>
          <p:cNvPr id="7" name="TextBox 6"/>
          <p:cNvSpPr txBox="1"/>
          <p:nvPr/>
        </p:nvSpPr>
        <p:spPr>
          <a:xfrm rot="16200000">
            <a:off x="-1461697" y="1955143"/>
            <a:ext cx="36890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Integrated fluorescence counts</a:t>
            </a:r>
            <a:endParaRPr lang="en-US" sz="24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6357257" y="2923639"/>
            <a:ext cx="27284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 smtClean="0">
                <a:solidFill>
                  <a:srgbClr val="0000CC"/>
                </a:solidFill>
              </a:rPr>
              <a:t>*this needs to be repeated/confirmed</a:t>
            </a:r>
            <a:endParaRPr lang="en-US" sz="2400" b="1" i="1" dirty="0">
              <a:solidFill>
                <a:srgbClr val="0000CC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66005" y="5420771"/>
            <a:ext cx="72039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 smtClean="0"/>
              <a:t>Model comparisons will help inform which re-pump(s) are needed</a:t>
            </a:r>
            <a:r>
              <a:rPr lang="en-US" sz="2000" dirty="0" smtClean="0"/>
              <a:t>, especially desired since more expensive lasers will be needed.</a:t>
            </a:r>
            <a:endParaRPr lang="en-US" sz="2000" dirty="0"/>
          </a:p>
        </p:txBody>
      </p:sp>
      <p:sp>
        <p:nvSpPr>
          <p:cNvPr id="10" name="TextBox 9"/>
          <p:cNvSpPr txBox="1"/>
          <p:nvPr/>
        </p:nvSpPr>
        <p:spPr>
          <a:xfrm>
            <a:off x="866005" y="5115971"/>
            <a:ext cx="53385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Looks like off-resonant/incomplete re-pump.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678479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/>
          <p:cNvSpPr/>
          <p:nvPr/>
        </p:nvSpPr>
        <p:spPr>
          <a:xfrm>
            <a:off x="4876800" y="3719464"/>
            <a:ext cx="3962400" cy="275588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0" name="Rectangle 29"/>
          <p:cNvSpPr/>
          <p:nvPr/>
        </p:nvSpPr>
        <p:spPr>
          <a:xfrm>
            <a:off x="152400" y="3721118"/>
            <a:ext cx="4572000" cy="2755882"/>
          </a:xfrm>
          <a:prstGeom prst="rect">
            <a:avLst/>
          </a:prstGeom>
          <a:noFill/>
          <a:ln w="57150">
            <a:solidFill>
              <a:srgbClr val="00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4926" y="3982071"/>
            <a:ext cx="1566735" cy="177798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984274" y="6453051"/>
            <a:ext cx="2133600" cy="365125"/>
          </a:xfrm>
        </p:spPr>
        <p:txBody>
          <a:bodyPr/>
          <a:lstStyle/>
          <a:p>
            <a:fld id="{66B1EE22-C4C2-482C-B3A9-AFE3A9744799}" type="slidenum">
              <a:rPr lang="en-US" smtClean="0"/>
              <a:t>47</a:t>
            </a:fld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326167" y="15567"/>
            <a:ext cx="4572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3</a:t>
            </a:r>
            <a:r>
              <a:rPr lang="en-US" sz="2400" b="1" dirty="0" smtClean="0"/>
              <a:t>)  Image single atoms!</a:t>
            </a:r>
            <a:endParaRPr lang="en-US" sz="24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9016" y="149888"/>
            <a:ext cx="2386858" cy="259336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488463" y="484990"/>
            <a:ext cx="22753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Image of 3 dye molecules in SXe: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39485" y="1676400"/>
            <a:ext cx="8763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Since </a:t>
            </a:r>
            <a:r>
              <a:rPr lang="en-US" b="1" i="1" dirty="0" smtClean="0">
                <a:solidFill>
                  <a:srgbClr val="0000CC"/>
                </a:solidFill>
              </a:rPr>
              <a:t>more focused laser will be required</a:t>
            </a:r>
            <a:r>
              <a:rPr lang="en-US" dirty="0" smtClean="0"/>
              <a:t>,</a:t>
            </a:r>
          </a:p>
          <a:p>
            <a:r>
              <a:rPr lang="en-US" dirty="0" smtClean="0"/>
              <a:t>imaging will require sufficient</a:t>
            </a:r>
          </a:p>
          <a:p>
            <a:pPr marL="742950" lvl="1" indent="-285750">
              <a:buFontTx/>
              <a:buChar char="-"/>
            </a:pPr>
            <a:r>
              <a:rPr lang="en-US" dirty="0" smtClean="0"/>
              <a:t>Optical resolution vs. density of ion deposit</a:t>
            </a:r>
          </a:p>
          <a:p>
            <a:pPr marL="742950" lvl="1" indent="-285750">
              <a:buFontTx/>
              <a:buChar char="-"/>
            </a:pPr>
            <a:r>
              <a:rPr lang="en-US" dirty="0" smtClean="0"/>
              <a:t>Collection efficiency vs. fluorescence rate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044336" y="3182896"/>
            <a:ext cx="42196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0000CC"/>
                </a:solidFill>
              </a:rPr>
              <a:t>May need to improve some elements:</a:t>
            </a:r>
            <a:endParaRPr lang="en-US" sz="2000" dirty="0">
              <a:solidFill>
                <a:srgbClr val="0000CC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389111" y="3940987"/>
            <a:ext cx="228600" cy="2286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2398293" y="5506756"/>
            <a:ext cx="228600" cy="2286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194095" y="3756321"/>
            <a:ext cx="18236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Collection optics:</a:t>
            </a:r>
            <a:endParaRPr lang="en-US" b="1" dirty="0"/>
          </a:p>
        </p:txBody>
      </p:sp>
      <p:sp>
        <p:nvSpPr>
          <p:cNvPr id="15" name="Rectangle 14"/>
          <p:cNvSpPr/>
          <p:nvPr/>
        </p:nvSpPr>
        <p:spPr>
          <a:xfrm>
            <a:off x="3028414" y="4736219"/>
            <a:ext cx="45719" cy="26968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2786175" y="5365688"/>
            <a:ext cx="23742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SXe laser (w/ Ba)</a:t>
            </a:r>
            <a:endParaRPr lang="en-US" sz="2000" dirty="0"/>
          </a:p>
        </p:txBody>
      </p:sp>
      <p:sp>
        <p:nvSpPr>
          <p:cNvPr id="17" name="TextBox 16"/>
          <p:cNvSpPr txBox="1"/>
          <p:nvPr/>
        </p:nvSpPr>
        <p:spPr>
          <a:xfrm>
            <a:off x="3220922" y="3821805"/>
            <a:ext cx="12583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Cold finger </a:t>
            </a:r>
          </a:p>
          <a:p>
            <a:r>
              <a:rPr lang="en-US" dirty="0" smtClean="0"/>
              <a:t>clamps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206353" y="4493071"/>
            <a:ext cx="1828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Barium fluorescence</a:t>
            </a:r>
            <a:endParaRPr lang="en-US" dirty="0"/>
          </a:p>
        </p:txBody>
      </p:sp>
      <p:cxnSp>
        <p:nvCxnSpPr>
          <p:cNvPr id="20" name="Straight Arrow Connector 19"/>
          <p:cNvCxnSpPr/>
          <p:nvPr/>
        </p:nvCxnSpPr>
        <p:spPr>
          <a:xfrm flipH="1">
            <a:off x="2626893" y="4055287"/>
            <a:ext cx="554512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 flipV="1">
            <a:off x="3102745" y="4956404"/>
            <a:ext cx="668441" cy="48888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4904698" y="3739439"/>
            <a:ext cx="1237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Ion source:</a:t>
            </a:r>
            <a:endParaRPr lang="en-US" b="1" dirty="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4583" y="4144970"/>
            <a:ext cx="2438868" cy="156476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3796624"/>
            <a:ext cx="1461730" cy="742285"/>
          </a:xfrm>
          <a:prstGeom prst="rect">
            <a:avLst/>
          </a:prstGeom>
          <a:ln w="22225">
            <a:solidFill>
              <a:schemeClr val="tx1"/>
            </a:solidFill>
          </a:ln>
        </p:spPr>
      </p:pic>
      <p:sp>
        <p:nvSpPr>
          <p:cNvPr id="34" name="TextBox 33"/>
          <p:cNvSpPr txBox="1"/>
          <p:nvPr/>
        </p:nvSpPr>
        <p:spPr>
          <a:xfrm>
            <a:off x="6477000" y="5063399"/>
            <a:ext cx="2667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Low-rate Ba</a:t>
            </a:r>
            <a:r>
              <a:rPr lang="en-US" baseline="30000" dirty="0" smtClean="0"/>
              <a:t>+</a:t>
            </a:r>
            <a:r>
              <a:rPr lang="en-US" dirty="0" smtClean="0"/>
              <a:t> source </a:t>
            </a:r>
          </a:p>
          <a:p>
            <a:r>
              <a:rPr lang="en-US" dirty="0" smtClean="0"/>
              <a:t>w/ alpha-recoil counter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65196" y="5918026"/>
            <a:ext cx="4134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rgbClr val="0000CC"/>
                </a:solidFill>
              </a:rPr>
              <a:t>* will also require bypassing spectrometer</a:t>
            </a:r>
            <a:endParaRPr lang="en-US" i="1" dirty="0">
              <a:solidFill>
                <a:srgbClr val="0000CC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4904699" y="5779526"/>
            <a:ext cx="3782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>
                <a:solidFill>
                  <a:srgbClr val="0000CC"/>
                </a:solidFill>
              </a:rPr>
              <a:t>* better ion count will help determine tagging efficiency/neutralization %</a:t>
            </a:r>
            <a:endParaRPr lang="en-US" i="1" dirty="0">
              <a:solidFill>
                <a:srgbClr val="0000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9406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48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5463" y="2514600"/>
            <a:ext cx="4790484" cy="277391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676400"/>
            <a:ext cx="3048000" cy="421981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85800" y="661851"/>
            <a:ext cx="76213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Currently underway in parallel, by Chris Chambers and Adam </a:t>
            </a:r>
            <a:r>
              <a:rPr lang="en-US" sz="2000" dirty="0" err="1" smtClean="0"/>
              <a:t>Craycraft</a:t>
            </a:r>
            <a:endParaRPr lang="en-US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1956308" y="76200"/>
            <a:ext cx="50803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Ion Extraction from Liquid Xenon</a:t>
            </a:r>
            <a:endParaRPr lang="en-US" sz="28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671" y="6019800"/>
            <a:ext cx="1828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Liquid Xenon Cell</a:t>
            </a:r>
            <a:endParaRPr lang="en-U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2592977" y="6019800"/>
            <a:ext cx="1227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Cold Probe</a:t>
            </a:r>
            <a:endParaRPr lang="en-US" b="1" dirty="0"/>
          </a:p>
        </p:txBody>
      </p:sp>
      <p:cxnSp>
        <p:nvCxnSpPr>
          <p:cNvPr id="12" name="Straight Arrow Connector 11"/>
          <p:cNvCxnSpPr>
            <a:stCxn id="9" idx="0"/>
          </p:cNvCxnSpPr>
          <p:nvPr/>
        </p:nvCxnSpPr>
        <p:spPr>
          <a:xfrm flipV="1">
            <a:off x="914736" y="5288518"/>
            <a:ext cx="1041572" cy="731282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 flipV="1">
            <a:off x="2209800" y="5105400"/>
            <a:ext cx="838200" cy="89916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ight Arrow 16"/>
          <p:cNvSpPr/>
          <p:nvPr/>
        </p:nvSpPr>
        <p:spPr>
          <a:xfrm rot="20838433">
            <a:off x="2495945" y="4633866"/>
            <a:ext cx="1508877" cy="457200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3782969" y="2057400"/>
            <a:ext cx="1576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Barium Source</a:t>
            </a:r>
            <a:endParaRPr lang="en-US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6019800" y="1905000"/>
            <a:ext cx="1227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Cold Probe</a:t>
            </a:r>
            <a:endParaRPr lang="en-US" b="1" dirty="0"/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4593978" y="2455307"/>
            <a:ext cx="520786" cy="821293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>
            <a:off x="5715000" y="2302754"/>
            <a:ext cx="800887" cy="821446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0101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126"/>
            <a:ext cx="8229600" cy="1143000"/>
          </a:xfrm>
        </p:spPr>
        <p:txBody>
          <a:bodyPr/>
          <a:lstStyle/>
          <a:p>
            <a:r>
              <a:rPr lang="en-US" b="1" dirty="0" smtClean="0">
                <a:solidFill>
                  <a:srgbClr val="0000CC"/>
                </a:solidFill>
              </a:rPr>
              <a:t>conclusions</a:t>
            </a:r>
            <a:endParaRPr lang="en-US" b="1" dirty="0">
              <a:solidFill>
                <a:srgbClr val="0000CC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Summarized study of neutrinos by neutrinoless double beta decay in EXO</a:t>
            </a:r>
          </a:p>
          <a:p>
            <a:r>
              <a:rPr lang="en-US" dirty="0" smtClean="0"/>
              <a:t>We have made a lot of progress toward understanding barium fluorescence in solid xenon, with remaining tasks:</a:t>
            </a:r>
          </a:p>
          <a:p>
            <a:pPr lvl="1"/>
            <a:r>
              <a:rPr lang="en-US" dirty="0" smtClean="0"/>
              <a:t>Understanding rate changes in SXe</a:t>
            </a:r>
          </a:p>
          <a:p>
            <a:pPr lvl="1"/>
            <a:r>
              <a:rPr lang="en-US" dirty="0" smtClean="0"/>
              <a:t>Overcoming optical pumping</a:t>
            </a:r>
          </a:p>
          <a:p>
            <a:pPr lvl="1"/>
            <a:r>
              <a:rPr lang="en-US" dirty="0" smtClean="0"/>
              <a:t>Imaging single atoms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014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1053411"/>
            <a:ext cx="9144000" cy="687521"/>
          </a:xfrm>
          <a:prstGeom prst="rect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81200"/>
            <a:ext cx="6391848" cy="238767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3404508"/>
            <a:ext cx="3657599" cy="2996292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992983" y="6450300"/>
            <a:ext cx="2133600" cy="365125"/>
          </a:xfrm>
        </p:spPr>
        <p:txBody>
          <a:bodyPr/>
          <a:lstStyle/>
          <a:p>
            <a:fld id="{66B1EE22-C4C2-482C-B3A9-AFE3A9744799}" type="slidenum">
              <a:rPr lang="en-US" smtClean="0"/>
              <a:t>5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372394" y="4450353"/>
            <a:ext cx="45044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solidFill>
                  <a:srgbClr val="7030A0"/>
                </a:solidFill>
              </a:rPr>
              <a:t>2012 Review by K. Nakamura, U. Tokyo, S.T. </a:t>
            </a:r>
            <a:r>
              <a:rPr lang="en-US" sz="1600" i="1" dirty="0" err="1" smtClean="0">
                <a:solidFill>
                  <a:srgbClr val="7030A0"/>
                </a:solidFill>
              </a:rPr>
              <a:t>Petcov</a:t>
            </a:r>
            <a:endParaRPr lang="en-US" sz="1600" i="1" dirty="0">
              <a:solidFill>
                <a:srgbClr val="7030A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1556266"/>
            <a:ext cx="65919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solidFill>
                  <a:srgbClr val="0000CC"/>
                </a:solidFill>
              </a:rPr>
              <a:t>Neutrino mixing measurements given Normal (Inverted) Hierarchy:</a:t>
            </a:r>
            <a:endParaRPr lang="en-US" b="1" i="1" dirty="0">
              <a:solidFill>
                <a:srgbClr val="0000CC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053411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>
            <a:off x="540669" y="504444"/>
            <a:ext cx="8321674" cy="0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961115" y="484850"/>
            <a:ext cx="4315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400" b="1" dirty="0" smtClean="0">
                <a:solidFill>
                  <a:schemeClr val="bg1"/>
                </a:solidFill>
              </a:rPr>
              <a:t>ν</a:t>
            </a:r>
            <a:r>
              <a:rPr lang="en-US" sz="2400" b="1" baseline="-25000" dirty="0" smtClean="0">
                <a:solidFill>
                  <a:schemeClr val="bg1"/>
                </a:solidFill>
              </a:rPr>
              <a:t>e</a:t>
            </a:r>
            <a:endParaRPr lang="en-US" sz="2400" b="1" baseline="-25000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646579" y="489041"/>
            <a:ext cx="4443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400" b="1" dirty="0" smtClean="0">
                <a:solidFill>
                  <a:schemeClr val="bg1"/>
                </a:solidFill>
              </a:rPr>
              <a:t>ν</a:t>
            </a:r>
            <a:r>
              <a:rPr lang="el-GR" sz="2400" b="1" baseline="-25000" dirty="0" smtClean="0">
                <a:solidFill>
                  <a:schemeClr val="bg1"/>
                </a:solidFill>
              </a:rPr>
              <a:t>μ</a:t>
            </a:r>
            <a:endParaRPr lang="en-US" sz="2400" b="1" baseline="-25000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488044" y="181278"/>
            <a:ext cx="3971472" cy="646331"/>
          </a:xfrm>
          <a:prstGeom prst="rect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3600" dirty="0" smtClean="0"/>
              <a:t>Neutrino oscillation</a:t>
            </a:r>
            <a:endParaRPr lang="en-US" sz="3600" dirty="0"/>
          </a:p>
        </p:txBody>
      </p:sp>
      <p:sp>
        <p:nvSpPr>
          <p:cNvPr id="15" name="TextBox 14"/>
          <p:cNvSpPr txBox="1"/>
          <p:nvPr/>
        </p:nvSpPr>
        <p:spPr>
          <a:xfrm>
            <a:off x="6037286" y="3185643"/>
            <a:ext cx="2555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solidFill>
                  <a:srgbClr val="0000CC"/>
                </a:solidFill>
              </a:rPr>
              <a:t>Neutrino Mass Hierarchy</a:t>
            </a:r>
            <a:endParaRPr lang="en-US" b="1" i="1" dirty="0">
              <a:solidFill>
                <a:srgbClr val="0000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4104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50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58"/>
          <a:stretch/>
        </p:blipFill>
        <p:spPr>
          <a:xfrm>
            <a:off x="1267819" y="677047"/>
            <a:ext cx="7876181" cy="618095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895600" y="0"/>
            <a:ext cx="32223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Ba</a:t>
            </a:r>
            <a:r>
              <a:rPr lang="en-US" sz="3200" baseline="30000" dirty="0" smtClean="0"/>
              <a:t>+</a:t>
            </a:r>
            <a:r>
              <a:rPr lang="en-US" sz="3200" dirty="0" smtClean="0"/>
              <a:t>/Ba Deposition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04107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4656" y="0"/>
            <a:ext cx="6651744" cy="68580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519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52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4103163" cy="230545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8500" y="3200400"/>
            <a:ext cx="4043325" cy="287221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2645697"/>
            <a:ext cx="4043325" cy="2872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449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6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533401" y="-8930"/>
            <a:ext cx="26943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Much yet to learn…</a:t>
            </a:r>
            <a:endParaRPr lang="en-US" sz="2400" b="1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646" y="3154849"/>
            <a:ext cx="2065317" cy="2945615"/>
          </a:xfrm>
          <a:prstGeom prst="rect">
            <a:avLst/>
          </a:prstGeom>
          <a:ln w="31750">
            <a:noFill/>
          </a:ln>
        </p:spPr>
      </p:pic>
      <p:sp>
        <p:nvSpPr>
          <p:cNvPr id="12" name="TextBox 11"/>
          <p:cNvSpPr txBox="1"/>
          <p:nvPr/>
        </p:nvSpPr>
        <p:spPr>
          <a:xfrm>
            <a:off x="76201" y="459266"/>
            <a:ext cx="8991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smtClean="0"/>
              <a:t>What is the fundamental nature of neutrinos?                                                                        (How is their mass generated, and why is it so small?  Are they Majorana or Dirac particles?)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What is the absolute mass scale of the neutrinos?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Do they violate CP and/or Lepton Number conservation?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15395" y="2207734"/>
            <a:ext cx="79771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A method:  </a:t>
            </a:r>
            <a:r>
              <a:rPr lang="en-US" sz="2400" b="1" i="1" dirty="0" smtClean="0">
                <a:solidFill>
                  <a:srgbClr val="C00000"/>
                </a:solidFill>
              </a:rPr>
              <a:t>search for Neutrinoless Double Beta Decay </a:t>
            </a:r>
            <a:r>
              <a:rPr lang="en-US" sz="2400" b="1" dirty="0" smtClean="0">
                <a:solidFill>
                  <a:srgbClr val="C00000"/>
                </a:solidFill>
              </a:rPr>
              <a:t>(0</a:t>
            </a:r>
            <a:r>
              <a:rPr lang="el-GR" sz="2400" b="1" dirty="0" smtClean="0">
                <a:solidFill>
                  <a:srgbClr val="C00000"/>
                </a:solidFill>
              </a:rPr>
              <a:t>νββ</a:t>
            </a:r>
            <a:r>
              <a:rPr lang="en-US" sz="2400" b="1" dirty="0" smtClean="0">
                <a:solidFill>
                  <a:srgbClr val="C00000"/>
                </a:solidFill>
              </a:rPr>
              <a:t>)</a:t>
            </a:r>
            <a:endParaRPr lang="en-US" sz="2400" b="1" dirty="0">
              <a:solidFill>
                <a:srgbClr val="C0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235992" y="2878284"/>
            <a:ext cx="66293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Observation of this decay would: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prove that neutrinos are Majorana fermions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measure absolute neutrino mass in the form of effective electron-neutrino mass: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4130943" y="3792684"/>
                <a:ext cx="3927229" cy="46532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begChr m:val="⟨"/>
                            <m:endChr m:val="⟩"/>
                            <m:ctrlPr>
                              <a:rPr lang="en-US" sz="2000" b="0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/>
                              </a:rPr>
                              <m:t>𝑚</m:t>
                            </m:r>
                            <m:r>
                              <m:rPr>
                                <m:sty m:val="p"/>
                              </m:rPr>
                              <a:rPr lang="el-GR" sz="2000" i="1" baseline="-25000">
                                <a:latin typeface="Cambria Math"/>
                              </a:rPr>
                              <m:t>ν</m:t>
                            </m:r>
                          </m:e>
                        </m:d>
                      </m:e>
                      <m:sup>
                        <m:r>
                          <a:rPr lang="en-US" sz="2000" b="0" i="1" smtClean="0"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latin typeface="Cambria Math"/>
                      </a:rPr>
                      <m:t>=[</m:t>
                    </m:r>
                    <m:sSubSup>
                      <m:sSubSupPr>
                        <m:ctrlPr>
                          <a:rPr lang="en-US" sz="2000" b="1" i="1" smtClean="0">
                            <a:solidFill>
                              <a:srgbClr val="000099"/>
                            </a:solidFill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000" b="1" i="1" smtClean="0">
                            <a:solidFill>
                              <a:srgbClr val="000099"/>
                            </a:solidFill>
                            <a:latin typeface="Cambria Math"/>
                          </a:rPr>
                          <m:t>  </m:t>
                        </m:r>
                        <m:r>
                          <a:rPr lang="en-US" sz="2000" b="1" i="1">
                            <a:solidFill>
                              <a:srgbClr val="000099"/>
                            </a:solidFill>
                            <a:latin typeface="Cambria Math"/>
                          </a:rPr>
                          <m:t>𝑻</m:t>
                        </m:r>
                      </m:e>
                      <m:sub>
                        <m:r>
                          <a:rPr lang="en-US" sz="2000" b="1" i="1" smtClean="0">
                            <a:solidFill>
                              <a:srgbClr val="000099"/>
                            </a:solidFill>
                            <a:latin typeface="Cambria Math"/>
                          </a:rPr>
                          <m:t>𝟏</m:t>
                        </m:r>
                        <m:r>
                          <a:rPr lang="en-US" sz="2000" b="1" i="1" smtClean="0">
                            <a:solidFill>
                              <a:srgbClr val="000099"/>
                            </a:solidFill>
                            <a:latin typeface="Cambria Math"/>
                          </a:rPr>
                          <m:t>/</m:t>
                        </m:r>
                        <m:r>
                          <a:rPr lang="en-US" sz="2000" b="1" i="1" smtClean="0">
                            <a:solidFill>
                              <a:srgbClr val="000099"/>
                            </a:solidFill>
                            <a:latin typeface="Cambria Math"/>
                          </a:rPr>
                          <m:t>𝟐</m:t>
                        </m:r>
                      </m:sub>
                      <m:sup>
                        <m:r>
                          <a:rPr lang="en-US" sz="2000" b="1" i="1">
                            <a:solidFill>
                              <a:srgbClr val="000099"/>
                            </a:solidFill>
                            <a:latin typeface="Cambria Math"/>
                          </a:rPr>
                          <m:t>𝟎</m:t>
                        </m:r>
                        <m:r>
                          <a:rPr lang="el-GR" sz="2000" b="1" i="1">
                            <a:solidFill>
                              <a:srgbClr val="000099"/>
                            </a:solidFill>
                            <a:latin typeface="Cambria Math"/>
                          </a:rPr>
                          <m:t>𝝂</m:t>
                        </m:r>
                      </m:sup>
                    </m:sSubSup>
                    <m:sSubSup>
                      <m:sSubSupPr>
                        <m:ctrlPr>
                          <a:rPr lang="en-US" sz="20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latin typeface="Cambria Math"/>
                          </a:rPr>
                          <m:t> </m:t>
                        </m:r>
                        <m:r>
                          <a:rPr lang="en-US" sz="2000" i="1">
                            <a:latin typeface="Cambria Math"/>
                          </a:rPr>
                          <m:t>𝐺</m:t>
                        </m:r>
                      </m:e>
                      <m:sub/>
                      <m:sup>
                        <m:r>
                          <a:rPr lang="en-US" sz="2000" i="1">
                            <a:latin typeface="Cambria Math"/>
                          </a:rPr>
                          <m:t>0</m:t>
                        </m:r>
                        <m:r>
                          <m:rPr>
                            <m:sty m:val="p"/>
                          </m:rPr>
                          <a:rPr lang="el-GR" sz="2000" i="1">
                            <a:latin typeface="Cambria Math"/>
                          </a:rPr>
                          <m:t>ν</m:t>
                        </m:r>
                      </m:sup>
                    </m:sSubSup>
                  </m:oMath>
                </a14:m>
                <a:r>
                  <a:rPr lang="en-US" sz="2000" dirty="0" smtClean="0"/>
                  <a:t>(Q,Z)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000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/>
                              </a:rPr>
                              <m:t>𝑀</m:t>
                            </m:r>
                            <m:r>
                              <a:rPr lang="en-US" sz="2000" i="1" baseline="30000">
                                <a:latin typeface="Cambria Math"/>
                              </a:rPr>
                              <m:t>0</m:t>
                            </m:r>
                            <m:r>
                              <m:rPr>
                                <m:sty m:val="p"/>
                              </m:rPr>
                              <a:rPr lang="el-GR" sz="2000" i="1" baseline="30000">
                                <a:latin typeface="Cambria Math"/>
                              </a:rPr>
                              <m:t>ν</m:t>
                            </m:r>
                          </m:e>
                        </m:d>
                      </m:e>
                      <m:sup>
                        <m:r>
                          <a:rPr lang="en-US" sz="2000" b="0" i="1" smtClean="0"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latin typeface="Cambria Math"/>
                      </a:rPr>
                      <m:t>  ] </m:t>
                    </m:r>
                    <m:r>
                      <a:rPr lang="en-US" sz="2000" b="0" i="1" baseline="30000" smtClean="0">
                        <a:latin typeface="Cambria Math"/>
                      </a:rPr>
                      <m:t>¯</m:t>
                    </m:r>
                    <m:r>
                      <a:rPr lang="en-US" sz="2000" b="0" i="1" baseline="45000" smtClean="0">
                        <a:latin typeface="Cambria Math"/>
                      </a:rPr>
                      <m:t>1</m:t>
                    </m:r>
                  </m:oMath>
                </a14:m>
                <a:endParaRPr lang="en-US" sz="2000" baseline="45000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0943" y="3792684"/>
                <a:ext cx="3927229" cy="465320"/>
              </a:xfrm>
              <a:prstGeom prst="rect">
                <a:avLst/>
              </a:prstGeom>
              <a:blipFill rotWithShape="1">
                <a:blip r:embed="rId3"/>
                <a:stretch>
                  <a:fillRect b="-12658"/>
                </a:stretch>
              </a:blipFill>
              <a:ln w="19050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4144712" y="4258004"/>
                <a:ext cx="2590517" cy="3696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where 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𝑚</m:t>
                        </m:r>
                        <m:r>
                          <m:rPr>
                            <m:sty m:val="p"/>
                          </m:rPr>
                          <a:rPr lang="el-GR" i="1" baseline="-25000">
                            <a:latin typeface="Cambria Math"/>
                          </a:rPr>
                          <m:t>ν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= 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0" i="1" smtClean="0">
                            <a:latin typeface="Cambria Math"/>
                          </a:rPr>
                          <m:t>𝑖</m:t>
                        </m:r>
                      </m:sub>
                      <m:sup/>
                      <m:e>
                        <m:r>
                          <a:rPr lang="en-US" b="0" i="1" smtClean="0">
                            <a:latin typeface="Cambria Math"/>
                          </a:rPr>
                          <m:t>𝑈</m:t>
                        </m:r>
                        <m:r>
                          <a:rPr lang="en-US" b="0" i="1" baseline="-25000" smtClean="0">
                            <a:latin typeface="Cambria Math"/>
                          </a:rPr>
                          <m:t>𝑒𝑖</m:t>
                        </m:r>
                        <m:r>
                          <a:rPr lang="en-US" b="0" i="1" baseline="30000" smtClean="0">
                            <a:latin typeface="Cambria Math"/>
                          </a:rPr>
                          <m:t>2 </m:t>
                        </m:r>
                        <m:r>
                          <a:rPr lang="en-US" b="0" i="1" smtClean="0">
                            <a:latin typeface="Cambria Math"/>
                          </a:rPr>
                          <m:t>𝑚</m:t>
                        </m:r>
                        <m:r>
                          <a:rPr lang="en-US" b="0" i="1" baseline="-25000" smtClean="0">
                            <a:latin typeface="Cambria Math"/>
                          </a:rPr>
                          <m:t>𝑖</m:t>
                        </m:r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4712" y="4258004"/>
                <a:ext cx="2590517" cy="369653"/>
              </a:xfrm>
              <a:prstGeom prst="rect">
                <a:avLst/>
              </a:prstGeom>
              <a:blipFill rotWithShape="1">
                <a:blip r:embed="rId4"/>
                <a:stretch>
                  <a:fillRect l="-2118" t="-119672" r="-471" b="-1836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4724400" y="4561728"/>
                <a:ext cx="4267201" cy="10193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  </m:t>
                    </m:r>
                    <m:r>
                      <a:rPr lang="en-US" b="0" i="1" smtClean="0">
                        <a:latin typeface="Cambria Math"/>
                      </a:rPr>
                      <m:t>𝐺</m:t>
                    </m:r>
                    <m:r>
                      <a:rPr lang="en-US" b="0" i="1" baseline="30000" smtClean="0">
                        <a:latin typeface="Cambria Math"/>
                      </a:rPr>
                      <m:t>0</m:t>
                    </m:r>
                    <m:r>
                      <m:rPr>
                        <m:sty m:val="p"/>
                      </m:rPr>
                      <a:rPr lang="el-GR" b="0" i="1" baseline="30000" smtClean="0">
                        <a:latin typeface="Cambria Math"/>
                      </a:rPr>
                      <m:t>ν</m:t>
                    </m:r>
                  </m:oMath>
                </a14:m>
                <a:r>
                  <a:rPr lang="en-US" dirty="0" smtClean="0"/>
                  <a:t> is a known phase factor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  </m:t>
                    </m:r>
                    <m:r>
                      <a:rPr lang="en-US" b="0" i="1" smtClean="0">
                        <a:latin typeface="Cambria Math"/>
                      </a:rPr>
                      <m:t>𝑀</m:t>
                    </m:r>
                    <m:r>
                      <a:rPr lang="en-US" i="1" baseline="30000">
                        <a:latin typeface="Cambria Math"/>
                      </a:rPr>
                      <m:t>0</m:t>
                    </m:r>
                    <m:r>
                      <m:rPr>
                        <m:sty m:val="p"/>
                      </m:rPr>
                      <a:rPr lang="el-GR" i="1" baseline="30000">
                        <a:latin typeface="Cambria Math"/>
                      </a:rPr>
                      <m:t>ν</m:t>
                    </m:r>
                  </m:oMath>
                </a14:m>
                <a:r>
                  <a:rPr lang="en-US" dirty="0" smtClean="0"/>
                  <a:t> is the nuclear matrix element for </a:t>
                </a:r>
                <a:r>
                  <a:rPr lang="en-US" dirty="0"/>
                  <a:t>0</a:t>
                </a:r>
                <a:r>
                  <a:rPr lang="el-GR" dirty="0" smtClean="0"/>
                  <a:t>νββ</a:t>
                </a:r>
                <a:endParaRPr lang="en-US" dirty="0" smtClean="0"/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b="1" i="1">
                            <a:solidFill>
                              <a:srgbClr val="000099"/>
                            </a:solidFill>
                            <a:latin typeface="Cambria Math"/>
                          </a:rPr>
                        </m:ctrlPr>
                      </m:sSubSupPr>
                      <m:e>
                        <m:r>
                          <a:rPr lang="en-US" b="1" i="1">
                            <a:solidFill>
                              <a:srgbClr val="000099"/>
                            </a:solidFill>
                            <a:latin typeface="Cambria Math"/>
                          </a:rPr>
                          <m:t>  </m:t>
                        </m:r>
                        <m:r>
                          <a:rPr lang="en-US" b="1" i="1">
                            <a:solidFill>
                              <a:srgbClr val="000099"/>
                            </a:solidFill>
                            <a:latin typeface="Cambria Math"/>
                          </a:rPr>
                          <m:t>𝑻</m:t>
                        </m:r>
                      </m:e>
                      <m:sub>
                        <m:r>
                          <a:rPr lang="en-US" b="1" i="1">
                            <a:solidFill>
                              <a:srgbClr val="000099"/>
                            </a:solidFill>
                            <a:latin typeface="Cambria Math"/>
                          </a:rPr>
                          <m:t>𝟏</m:t>
                        </m:r>
                        <m:r>
                          <a:rPr lang="en-US" b="1" i="1">
                            <a:solidFill>
                              <a:srgbClr val="000099"/>
                            </a:solidFill>
                            <a:latin typeface="Cambria Math"/>
                          </a:rPr>
                          <m:t>/</m:t>
                        </m:r>
                        <m:r>
                          <a:rPr lang="en-US" b="1" i="1">
                            <a:solidFill>
                              <a:srgbClr val="000099"/>
                            </a:solidFill>
                            <a:latin typeface="Cambria Math"/>
                          </a:rPr>
                          <m:t>𝟐</m:t>
                        </m:r>
                      </m:sub>
                      <m:sup>
                        <m:r>
                          <a:rPr lang="en-US" b="1" i="1">
                            <a:solidFill>
                              <a:srgbClr val="000099"/>
                            </a:solidFill>
                            <a:latin typeface="Cambria Math"/>
                          </a:rPr>
                          <m:t>𝟎</m:t>
                        </m:r>
                        <m:r>
                          <a:rPr lang="el-GR" b="1" i="1">
                            <a:solidFill>
                              <a:srgbClr val="000099"/>
                            </a:solidFill>
                            <a:latin typeface="Cambria Math"/>
                          </a:rPr>
                          <m:t>𝝂</m:t>
                        </m:r>
                      </m:sup>
                    </m:sSubSup>
                  </m:oMath>
                </a14:m>
                <a:r>
                  <a:rPr lang="en-US" dirty="0" smtClean="0"/>
                  <a:t> is the half-life of </a:t>
                </a:r>
                <a:r>
                  <a:rPr lang="en-US" dirty="0"/>
                  <a:t>0</a:t>
                </a:r>
                <a:r>
                  <a:rPr lang="el-GR" dirty="0" smtClean="0"/>
                  <a:t>νββ</a:t>
                </a:r>
                <a:endParaRPr lang="en-US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4400" y="4561728"/>
                <a:ext cx="4267201" cy="1019318"/>
              </a:xfrm>
              <a:prstGeom prst="rect">
                <a:avLst/>
              </a:prstGeom>
              <a:blipFill rotWithShape="1">
                <a:blip r:embed="rId5"/>
                <a:stretch>
                  <a:fillRect t="-2976" r="-571" b="-11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02003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67185" y="7351"/>
            <a:ext cx="31767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Search for 0</a:t>
            </a:r>
            <a:r>
              <a:rPr lang="el-GR" sz="3600" dirty="0" smtClean="0"/>
              <a:t>νββ</a:t>
            </a:r>
            <a:endParaRPr lang="en-US" sz="36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1569485"/>
            <a:ext cx="4645170" cy="297065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224594" y="1273512"/>
            <a:ext cx="22293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Energy Spectrum Signature</a:t>
            </a:r>
            <a:endParaRPr lang="en-US" sz="1400" b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7</a:t>
            </a:fld>
            <a:endParaRPr lang="en-US" dirty="0"/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1772233" y="2229615"/>
            <a:ext cx="1738646" cy="0"/>
          </a:xfrm>
          <a:prstGeom prst="straightConnector1">
            <a:avLst/>
          </a:prstGeom>
          <a:ln w="57150">
            <a:solidFill>
              <a:srgbClr val="0000CC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79" y="1848615"/>
            <a:ext cx="1592363" cy="2271075"/>
          </a:xfrm>
          <a:prstGeom prst="rect">
            <a:avLst/>
          </a:prstGeom>
          <a:ln w="31750">
            <a:solidFill>
              <a:srgbClr val="0000CC"/>
            </a:solidFill>
          </a:ln>
        </p:spPr>
      </p:pic>
      <p:sp>
        <p:nvSpPr>
          <p:cNvPr id="4" name="TextBox 3"/>
          <p:cNvSpPr txBox="1"/>
          <p:nvPr/>
        </p:nvSpPr>
        <p:spPr>
          <a:xfrm>
            <a:off x="158079" y="4358964"/>
            <a:ext cx="3066515" cy="107721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38100">
            <a:solidFill>
              <a:srgbClr val="0000CC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1" dirty="0"/>
              <a:t>-</a:t>
            </a:r>
            <a:r>
              <a:rPr lang="en-US" sz="1600" dirty="0"/>
              <a:t> Predicted </a:t>
            </a:r>
            <a:r>
              <a:rPr lang="en-US" sz="1600" dirty="0" smtClean="0"/>
              <a:t>by Standard Model</a:t>
            </a:r>
          </a:p>
          <a:p>
            <a:r>
              <a:rPr lang="en-US" sz="1600" b="1" dirty="0"/>
              <a:t>-</a:t>
            </a:r>
            <a:r>
              <a:rPr lang="en-US" sz="1600" dirty="0"/>
              <a:t> Observed </a:t>
            </a:r>
            <a:r>
              <a:rPr lang="en-US" sz="1600" dirty="0" smtClean="0"/>
              <a:t>in many isotopes,</a:t>
            </a:r>
          </a:p>
          <a:p>
            <a:r>
              <a:rPr lang="en-US" sz="1600" dirty="0"/>
              <a:t> </a:t>
            </a:r>
            <a:r>
              <a:rPr lang="en-US" sz="1600" dirty="0" smtClean="0"/>
              <a:t>     including Xe</a:t>
            </a:r>
            <a:r>
              <a:rPr lang="en-US" sz="1600" baseline="30000" dirty="0" smtClean="0"/>
              <a:t>136</a:t>
            </a:r>
            <a:r>
              <a:rPr lang="en-US" sz="1600" dirty="0" smtClean="0"/>
              <a:t> in EXO</a:t>
            </a:r>
          </a:p>
          <a:p>
            <a:r>
              <a:rPr lang="en-US" sz="1600" dirty="0"/>
              <a:t> </a:t>
            </a:r>
            <a:r>
              <a:rPr lang="en-US" sz="1600" dirty="0" smtClean="0"/>
              <a:t>     and KamLAND ZEN</a:t>
            </a:r>
            <a:endParaRPr lang="en-US" sz="1600" dirty="0"/>
          </a:p>
        </p:txBody>
      </p:sp>
      <p:cxnSp>
        <p:nvCxnSpPr>
          <p:cNvPr id="14" name="Straight Arrow Connector 13"/>
          <p:cNvCxnSpPr/>
          <p:nvPr/>
        </p:nvCxnSpPr>
        <p:spPr>
          <a:xfrm flipH="1">
            <a:off x="6448781" y="3189401"/>
            <a:ext cx="2223754" cy="0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8479" y="1848615"/>
            <a:ext cx="1583714" cy="2258739"/>
          </a:xfrm>
          <a:prstGeom prst="rect">
            <a:avLst/>
          </a:prstGeom>
          <a:ln w="31750">
            <a:solidFill>
              <a:srgbClr val="FF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4487608" y="5018201"/>
            <a:ext cx="35183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/>
              <a:t>Very</a:t>
            </a:r>
            <a:r>
              <a:rPr lang="en-US" dirty="0" smtClean="0"/>
              <a:t> rare decay</a:t>
            </a:r>
          </a:p>
          <a:p>
            <a:r>
              <a:rPr lang="en-US" b="1" i="1" dirty="0" smtClean="0">
                <a:solidFill>
                  <a:srgbClr val="C00000"/>
                </a:solidFill>
              </a:rPr>
              <a:t>Very</a:t>
            </a:r>
            <a:r>
              <a:rPr lang="en-US" dirty="0" smtClean="0">
                <a:solidFill>
                  <a:srgbClr val="C00000"/>
                </a:solidFill>
              </a:rPr>
              <a:t> </a:t>
            </a:r>
            <a:r>
              <a:rPr lang="en-US" b="1" dirty="0" smtClean="0">
                <a:solidFill>
                  <a:srgbClr val="C00000"/>
                </a:solidFill>
              </a:rPr>
              <a:t>low backgrounds are required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8" name="Right Arrow 7"/>
          <p:cNvSpPr/>
          <p:nvPr/>
        </p:nvSpPr>
        <p:spPr>
          <a:xfrm>
            <a:off x="4186873" y="5365673"/>
            <a:ext cx="304800" cy="191619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443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8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-8709" y="31411"/>
            <a:ext cx="23661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solidFill>
                  <a:srgbClr val="003FCC"/>
                </a:solidFill>
              </a:rPr>
              <a:t>EXO-200:</a:t>
            </a:r>
            <a:endParaRPr lang="en-US" sz="4000" b="1" dirty="0">
              <a:solidFill>
                <a:srgbClr val="003FCC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47304"/>
            <a:ext cx="3556000" cy="2667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780" y="3712394"/>
            <a:ext cx="3915760" cy="29368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10900"/>
            <a:ext cx="2971800" cy="2971800"/>
          </a:xfrm>
          <a:prstGeom prst="rect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</p:pic>
      <p:sp>
        <p:nvSpPr>
          <p:cNvPr id="9" name="Oval 8"/>
          <p:cNvSpPr/>
          <p:nvPr/>
        </p:nvSpPr>
        <p:spPr>
          <a:xfrm>
            <a:off x="7154979" y="2148734"/>
            <a:ext cx="243943" cy="23424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166709" y="377607"/>
            <a:ext cx="1547065" cy="52322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WIPP salt mine</a:t>
            </a:r>
          </a:p>
          <a:p>
            <a:r>
              <a:rPr lang="en-US" sz="1400" dirty="0" smtClean="0"/>
              <a:t>near Carlsbad, NM</a:t>
            </a:r>
            <a:endParaRPr lang="en-US" sz="1400" dirty="0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6688631" y="1856347"/>
            <a:ext cx="458492" cy="292387"/>
          </a:xfrm>
          <a:prstGeom prst="straightConnector1">
            <a:avLst/>
          </a:prstGeom>
          <a:ln w="34925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27363" y="1840738"/>
            <a:ext cx="5816238" cy="9233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smtClean="0"/>
              <a:t>~200-kg. liquid Xe (LXe) time projection chamber (TPC), enriched to ~80.6% Xe</a:t>
            </a:r>
            <a:r>
              <a:rPr lang="en-US" baseline="30000" dirty="0" smtClean="0"/>
              <a:t>136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operates in class 100 cleanroom, 2,150 ft. underground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177" y="3477972"/>
            <a:ext cx="3560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TPC installation into copper cryostat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27362" y="815320"/>
                <a:ext cx="4213589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First phase of Enriched Xenon Observatory,</a:t>
                </a:r>
              </a:p>
              <a:p>
                <a:r>
                  <a:rPr lang="en-US" dirty="0" smtClean="0"/>
                  <a:t>for the search for </a:t>
                </a:r>
                <a:r>
                  <a:rPr lang="en-US" dirty="0"/>
                  <a:t>0</a:t>
                </a:r>
                <a:r>
                  <a:rPr lang="el-GR" dirty="0"/>
                  <a:t>νββ</a:t>
                </a:r>
                <a:r>
                  <a:rPr lang="en-US" dirty="0"/>
                  <a:t> </a:t>
                </a:r>
                <a:r>
                  <a:rPr lang="en-US" dirty="0" smtClean="0"/>
                  <a:t>mode of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baseline="30000">
                          <a:solidFill>
                            <a:srgbClr val="F65710"/>
                          </a:solidFill>
                          <a:latin typeface="Cambria Math"/>
                        </a:rPr>
                        <m:t>𝟏𝟑𝟔</m:t>
                      </m:r>
                      <m:r>
                        <a:rPr lang="en-US" b="1" i="1">
                          <a:solidFill>
                            <a:srgbClr val="F65710"/>
                          </a:solidFill>
                          <a:latin typeface="Cambria Math"/>
                        </a:rPr>
                        <m:t>𝑿𝒆</m:t>
                      </m:r>
                      <m:r>
                        <a:rPr lang="en-US" b="1" i="1">
                          <a:solidFill>
                            <a:srgbClr val="F65710"/>
                          </a:solidFill>
                          <a:latin typeface="Cambria Math"/>
                        </a:rPr>
                        <m:t> →</m:t>
                      </m:r>
                      <m:r>
                        <a:rPr lang="en-US" b="1" i="1" baseline="30000">
                          <a:solidFill>
                            <a:srgbClr val="F65710"/>
                          </a:solidFill>
                          <a:latin typeface="Cambria Math"/>
                        </a:rPr>
                        <m:t>𝟏𝟑𝟔</m:t>
                      </m:r>
                      <m:r>
                        <a:rPr lang="en-US" b="1" i="1">
                          <a:solidFill>
                            <a:srgbClr val="F65710"/>
                          </a:solidFill>
                          <a:latin typeface="Cambria Math"/>
                        </a:rPr>
                        <m:t>𝑩𝒂</m:t>
                      </m:r>
                      <m:r>
                        <a:rPr lang="en-US" b="1" i="1" baseline="30000">
                          <a:solidFill>
                            <a:srgbClr val="F65710"/>
                          </a:solidFill>
                          <a:latin typeface="Cambria Math"/>
                        </a:rPr>
                        <m:t>++ </m:t>
                      </m:r>
                      <m:r>
                        <a:rPr lang="en-US" b="1" i="1">
                          <a:solidFill>
                            <a:srgbClr val="F65710"/>
                          </a:solidFill>
                          <a:latin typeface="Cambria Math"/>
                        </a:rPr>
                        <m:t>+</m:t>
                      </m:r>
                      <m:r>
                        <a:rPr lang="en-US" b="1" i="1">
                          <a:solidFill>
                            <a:srgbClr val="F65710"/>
                          </a:solidFill>
                          <a:latin typeface="Cambria Math"/>
                        </a:rPr>
                        <m:t>𝟐</m:t>
                      </m:r>
                      <m:r>
                        <a:rPr lang="en-US" b="1" i="1">
                          <a:solidFill>
                            <a:srgbClr val="F65710"/>
                          </a:solidFill>
                          <a:latin typeface="Cambria Math"/>
                        </a:rPr>
                        <m:t>𝒆</m:t>
                      </m:r>
                      <m:r>
                        <a:rPr lang="en-US" b="1" i="1" baseline="30000">
                          <a:solidFill>
                            <a:srgbClr val="F65710"/>
                          </a:solidFill>
                          <a:latin typeface="Cambria Math"/>
                        </a:rPr>
                        <m:t>−</m:t>
                      </m:r>
                    </m:oMath>
                  </m:oMathPara>
                </a14:m>
                <a:endParaRPr lang="en-US" b="1" dirty="0">
                  <a:solidFill>
                    <a:srgbClr val="F65710"/>
                  </a:solidFill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362" y="815320"/>
                <a:ext cx="4213589" cy="923330"/>
              </a:xfrm>
              <a:prstGeom prst="rect">
                <a:avLst/>
              </a:prstGeom>
              <a:blipFill rotWithShape="1">
                <a:blip r:embed="rId5"/>
                <a:stretch>
                  <a:fillRect l="-1302" t="-3311" r="-4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07964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7010400" y="6477635"/>
            <a:ext cx="2133600" cy="365125"/>
          </a:xfrm>
        </p:spPr>
        <p:txBody>
          <a:bodyPr/>
          <a:lstStyle/>
          <a:p>
            <a:fld id="{66B1EE22-C4C2-482C-B3A9-AFE3A9744799}" type="slidenum">
              <a:rPr lang="en-US" smtClean="0"/>
              <a:t>9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9043" y="1493520"/>
            <a:ext cx="5934957" cy="445121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27" r="11164"/>
          <a:stretch/>
        </p:blipFill>
        <p:spPr>
          <a:xfrm>
            <a:off x="-32658" y="1874520"/>
            <a:ext cx="3396343" cy="343716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14664" y="76200"/>
            <a:ext cx="67740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rgbClr val="C00000"/>
                </a:solidFill>
              </a:rPr>
              <a:t>EXO-200 Time Projection Chamber</a:t>
            </a:r>
            <a:endParaRPr lang="en-US" sz="3600" b="1" dirty="0">
              <a:solidFill>
                <a:srgbClr val="C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0669" y="1262687"/>
            <a:ext cx="17879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Cathode grid</a:t>
            </a:r>
            <a:endParaRPr lang="en-US" sz="2400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740904" y="1661160"/>
            <a:ext cx="392696" cy="853440"/>
          </a:xfrm>
          <a:prstGeom prst="straightConnector1">
            <a:avLst/>
          </a:prstGeom>
          <a:ln w="57150">
            <a:solidFill>
              <a:srgbClr val="0000CC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 flipV="1">
            <a:off x="1219200" y="4343400"/>
            <a:ext cx="295464" cy="1219200"/>
          </a:xfrm>
          <a:prstGeom prst="straightConnector1">
            <a:avLst/>
          </a:prstGeom>
          <a:ln w="57150">
            <a:solidFill>
              <a:srgbClr val="0000CC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2133600" y="4343400"/>
            <a:ext cx="3234617" cy="1371600"/>
          </a:xfrm>
          <a:prstGeom prst="straightConnector1">
            <a:avLst/>
          </a:prstGeom>
          <a:ln w="57150">
            <a:solidFill>
              <a:srgbClr val="0000CC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82014" y="5556069"/>
            <a:ext cx="40327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Detection plane for </a:t>
            </a:r>
          </a:p>
          <a:p>
            <a:r>
              <a:rPr lang="en-US" dirty="0" smtClean="0"/>
              <a:t>charge (wires) and scintillation </a:t>
            </a:r>
          </a:p>
          <a:p>
            <a:r>
              <a:rPr lang="en-US" dirty="0" smtClean="0"/>
              <a:t>(APDs) from decay events in the LXe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9083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249430</TotalTime>
  <Words>1976</Words>
  <Application>Microsoft Office PowerPoint</Application>
  <PresentationFormat>On-screen Show (4:3)</PresentationFormat>
  <Paragraphs>462</Paragraphs>
  <Slides>52</Slides>
  <Notes>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3" baseType="lpstr">
      <vt:lpstr>Office Theme</vt:lpstr>
      <vt:lpstr>Barium Tagging  in Solid Xenon for nEXO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conclusions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Barium Tagging  for the Enriched Xenon Observatory (EXO)</dc:title>
  <dc:creator>Barium</dc:creator>
  <cp:lastModifiedBy>waltmon</cp:lastModifiedBy>
  <cp:revision>1574</cp:revision>
  <dcterms:created xsi:type="dcterms:W3CDTF">2012-10-02T17:04:30Z</dcterms:created>
  <dcterms:modified xsi:type="dcterms:W3CDTF">2015-12-01T18:57:35Z</dcterms:modified>
</cp:coreProperties>
</file>